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63" r:id="rId2"/>
    <p:sldId id="329" r:id="rId3"/>
    <p:sldId id="330" r:id="rId4"/>
    <p:sldId id="331" r:id="rId5"/>
    <p:sldId id="332" r:id="rId6"/>
    <p:sldId id="333" r:id="rId7"/>
    <p:sldId id="334" r:id="rId8"/>
    <p:sldId id="410" r:id="rId9"/>
    <p:sldId id="400" r:id="rId10"/>
    <p:sldId id="401" r:id="rId11"/>
    <p:sldId id="411" r:id="rId12"/>
    <p:sldId id="412" r:id="rId13"/>
    <p:sldId id="413" r:id="rId14"/>
    <p:sldId id="414" r:id="rId15"/>
    <p:sldId id="415" r:id="rId16"/>
    <p:sldId id="416" r:id="rId17"/>
    <p:sldId id="417" r:id="rId18"/>
    <p:sldId id="418" r:id="rId19"/>
    <p:sldId id="419" r:id="rId20"/>
    <p:sldId id="335" r:id="rId21"/>
    <p:sldId id="336" r:id="rId22"/>
    <p:sldId id="337" r:id="rId23"/>
    <p:sldId id="338" r:id="rId24"/>
    <p:sldId id="339" r:id="rId25"/>
    <p:sldId id="340" r:id="rId26"/>
    <p:sldId id="341" r:id="rId27"/>
    <p:sldId id="342" r:id="rId28"/>
    <p:sldId id="343" r:id="rId29"/>
    <p:sldId id="345" r:id="rId30"/>
    <p:sldId id="347" r:id="rId31"/>
    <p:sldId id="348" r:id="rId32"/>
    <p:sldId id="349" r:id="rId33"/>
    <p:sldId id="354" r:id="rId34"/>
    <p:sldId id="288" r:id="rId35"/>
    <p:sldId id="355" r:id="rId36"/>
    <p:sldId id="286" r:id="rId37"/>
    <p:sldId id="287" r:id="rId38"/>
    <p:sldId id="289" r:id="rId39"/>
    <p:sldId id="290" r:id="rId40"/>
    <p:sldId id="291" r:id="rId41"/>
    <p:sldId id="292" r:id="rId42"/>
    <p:sldId id="308" r:id="rId43"/>
    <p:sldId id="395" r:id="rId44"/>
    <p:sldId id="396" r:id="rId45"/>
    <p:sldId id="397" r:id="rId46"/>
    <p:sldId id="398" r:id="rId47"/>
    <p:sldId id="356" r:id="rId48"/>
    <p:sldId id="358" r:id="rId49"/>
    <p:sldId id="357" r:id="rId50"/>
    <p:sldId id="359" r:id="rId51"/>
    <p:sldId id="360" r:id="rId52"/>
    <p:sldId id="361" r:id="rId53"/>
    <p:sldId id="363" r:id="rId54"/>
    <p:sldId id="364" r:id="rId55"/>
    <p:sldId id="365" r:id="rId56"/>
    <p:sldId id="362" r:id="rId57"/>
    <p:sldId id="366" r:id="rId58"/>
    <p:sldId id="367" r:id="rId59"/>
    <p:sldId id="368" r:id="rId60"/>
    <p:sldId id="372" r:id="rId61"/>
    <p:sldId id="369" r:id="rId62"/>
    <p:sldId id="370" r:id="rId63"/>
    <p:sldId id="371" r:id="rId64"/>
    <p:sldId id="373" r:id="rId65"/>
    <p:sldId id="375" r:id="rId66"/>
    <p:sldId id="377" r:id="rId67"/>
    <p:sldId id="376" r:id="rId68"/>
    <p:sldId id="302" r:id="rId69"/>
    <p:sldId id="381" r:id="rId70"/>
    <p:sldId id="303" r:id="rId71"/>
    <p:sldId id="317" r:id="rId72"/>
    <p:sldId id="379" r:id="rId73"/>
    <p:sldId id="304" r:id="rId74"/>
    <p:sldId id="305" r:id="rId75"/>
    <p:sldId id="306" r:id="rId76"/>
    <p:sldId id="382" r:id="rId77"/>
    <p:sldId id="307" r:id="rId78"/>
    <p:sldId id="318" r:id="rId79"/>
    <p:sldId id="383" r:id="rId80"/>
    <p:sldId id="319" r:id="rId81"/>
    <p:sldId id="320" r:id="rId82"/>
    <p:sldId id="384" r:id="rId83"/>
    <p:sldId id="323" r:id="rId84"/>
    <p:sldId id="325" r:id="rId85"/>
    <p:sldId id="326" r:id="rId86"/>
    <p:sldId id="385" r:id="rId87"/>
    <p:sldId id="386" r:id="rId88"/>
    <p:sldId id="387" r:id="rId89"/>
    <p:sldId id="388" r:id="rId90"/>
    <p:sldId id="321" r:id="rId91"/>
    <p:sldId id="322" r:id="rId92"/>
    <p:sldId id="389" r:id="rId93"/>
    <p:sldId id="390" r:id="rId94"/>
    <p:sldId id="391" r:id="rId95"/>
    <p:sldId id="327" r:id="rId96"/>
    <p:sldId id="328" r:id="rId97"/>
    <p:sldId id="392" r:id="rId98"/>
    <p:sldId id="393" r:id="rId99"/>
    <p:sldId id="394"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0" d="100"/>
          <a:sy n="60" d="100"/>
        </p:scale>
        <p:origin x="-1074" y="-37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01842-CE21-43F2-ABD8-DA610C79E877}" type="datetimeFigureOut">
              <a:rPr lang="en-US" smtClean="0"/>
              <a:pPr/>
              <a:t>3/19/2022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48AE9E-08EA-4CDB-B96B-8223EC478754}" type="slidenum">
              <a:rPr lang="en-US" smtClean="0"/>
              <a:pPr/>
              <a:t>‹#›</a:t>
            </a:fld>
            <a:endParaRPr lang="en-US"/>
          </a:p>
        </p:txBody>
      </p:sp>
    </p:spTree>
    <p:extLst>
      <p:ext uri="{BB962C8B-B14F-4D97-AF65-F5344CB8AC3E}">
        <p14:creationId xmlns:p14="http://schemas.microsoft.com/office/powerpoint/2010/main" xmlns="" val="2857610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685220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4028295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3545397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2336879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1266970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55AA5-A1D6-4839-BB35-368886122D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63C4AC5-8043-4AE9-B4C8-A7B9F9977B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F2A22E14-FD2B-434E-A06F-813A2AFD082B}"/>
              </a:ext>
            </a:extLst>
          </p:cNvPr>
          <p:cNvSpPr>
            <a:spLocks noGrp="1"/>
          </p:cNvSpPr>
          <p:nvPr>
            <p:ph type="dt" sz="half" idx="10"/>
          </p:nvPr>
        </p:nvSpPr>
        <p:spPr/>
        <p:txBody>
          <a:bodyPr/>
          <a:lstStyle/>
          <a:p>
            <a:fld id="{1C63837F-8D83-4A11-865D-00EFC67FB8E9}" type="datetimeFigureOut">
              <a:rPr lang="en-US" smtClean="0"/>
              <a:pPr/>
              <a:t>3/19/2022</a:t>
            </a:fld>
            <a:endParaRPr lang="en-US"/>
          </a:p>
        </p:txBody>
      </p:sp>
      <p:sp>
        <p:nvSpPr>
          <p:cNvPr id="5" name="Footer Placeholder 4">
            <a:extLst>
              <a:ext uri="{FF2B5EF4-FFF2-40B4-BE49-F238E27FC236}">
                <a16:creationId xmlns:a16="http://schemas.microsoft.com/office/drawing/2014/main" xmlns="" id="{49029099-513A-460E-B0A4-B38EA80BF4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2F223B1-8031-4369-806D-6AECCF51FCC3}"/>
              </a:ext>
            </a:extLst>
          </p:cNvPr>
          <p:cNvSpPr>
            <a:spLocks noGrp="1"/>
          </p:cNvSpPr>
          <p:nvPr>
            <p:ph type="sldNum" sz="quarter" idx="12"/>
          </p:nvPr>
        </p:nvSpPr>
        <p:spPr/>
        <p:txBody>
          <a:body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1249802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89D18B-81EF-44FC-8723-CACE1C55A5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862D6B5-879B-4B1A-B4E2-340B05E83A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AD1BACF-629E-42D5-9013-A0644E8C6F76}"/>
              </a:ext>
            </a:extLst>
          </p:cNvPr>
          <p:cNvSpPr>
            <a:spLocks noGrp="1"/>
          </p:cNvSpPr>
          <p:nvPr>
            <p:ph type="dt" sz="half" idx="10"/>
          </p:nvPr>
        </p:nvSpPr>
        <p:spPr/>
        <p:txBody>
          <a:bodyPr/>
          <a:lstStyle/>
          <a:p>
            <a:fld id="{1C63837F-8D83-4A11-865D-00EFC67FB8E9}" type="datetimeFigureOut">
              <a:rPr lang="en-US" smtClean="0"/>
              <a:pPr/>
              <a:t>3/19/2022</a:t>
            </a:fld>
            <a:endParaRPr lang="en-US"/>
          </a:p>
        </p:txBody>
      </p:sp>
      <p:sp>
        <p:nvSpPr>
          <p:cNvPr id="5" name="Footer Placeholder 4">
            <a:extLst>
              <a:ext uri="{FF2B5EF4-FFF2-40B4-BE49-F238E27FC236}">
                <a16:creationId xmlns:a16="http://schemas.microsoft.com/office/drawing/2014/main" xmlns="" id="{A1A1CA5C-A93C-4C65-83BC-0FB868AA6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2A125C8-6460-485F-B542-E8AEF4CF8276}"/>
              </a:ext>
            </a:extLst>
          </p:cNvPr>
          <p:cNvSpPr>
            <a:spLocks noGrp="1"/>
          </p:cNvSpPr>
          <p:nvPr>
            <p:ph type="sldNum" sz="quarter" idx="12"/>
          </p:nvPr>
        </p:nvSpPr>
        <p:spPr/>
        <p:txBody>
          <a:body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1599205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519BD5F-44AE-4025-B377-F3CC469505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7AE8233-3148-4A14-8AA8-8AF4F22176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FBF5798-4FF8-4A71-A2A6-77E9083ED04B}"/>
              </a:ext>
            </a:extLst>
          </p:cNvPr>
          <p:cNvSpPr>
            <a:spLocks noGrp="1"/>
          </p:cNvSpPr>
          <p:nvPr>
            <p:ph type="dt" sz="half" idx="10"/>
          </p:nvPr>
        </p:nvSpPr>
        <p:spPr/>
        <p:txBody>
          <a:bodyPr/>
          <a:lstStyle/>
          <a:p>
            <a:fld id="{1C63837F-8D83-4A11-865D-00EFC67FB8E9}" type="datetimeFigureOut">
              <a:rPr lang="en-US" smtClean="0"/>
              <a:pPr/>
              <a:t>3/19/2022</a:t>
            </a:fld>
            <a:endParaRPr lang="en-US"/>
          </a:p>
        </p:txBody>
      </p:sp>
      <p:sp>
        <p:nvSpPr>
          <p:cNvPr id="5" name="Footer Placeholder 4">
            <a:extLst>
              <a:ext uri="{FF2B5EF4-FFF2-40B4-BE49-F238E27FC236}">
                <a16:creationId xmlns:a16="http://schemas.microsoft.com/office/drawing/2014/main" xmlns="" id="{FB16574C-3CEA-4FC9-AA31-4AD40227AA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C6D5D0D-59E2-418E-AD7B-12FA4EFD8A5A}"/>
              </a:ext>
            </a:extLst>
          </p:cNvPr>
          <p:cNvSpPr>
            <a:spLocks noGrp="1"/>
          </p:cNvSpPr>
          <p:nvPr>
            <p:ph type="sldNum" sz="quarter" idx="12"/>
          </p:nvPr>
        </p:nvSpPr>
        <p:spPr/>
        <p:txBody>
          <a:body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1072306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72C39-DBFA-4647-B136-5191D20560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3554964-5982-4BC3-B17E-3CBDEB090A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E0CCFA1-8B0F-4376-8C35-366D8FB6F03C}"/>
              </a:ext>
            </a:extLst>
          </p:cNvPr>
          <p:cNvSpPr>
            <a:spLocks noGrp="1"/>
          </p:cNvSpPr>
          <p:nvPr>
            <p:ph type="dt" sz="half" idx="10"/>
          </p:nvPr>
        </p:nvSpPr>
        <p:spPr/>
        <p:txBody>
          <a:bodyPr/>
          <a:lstStyle/>
          <a:p>
            <a:fld id="{1C63837F-8D83-4A11-865D-00EFC67FB8E9}" type="datetimeFigureOut">
              <a:rPr lang="en-US" smtClean="0"/>
              <a:pPr/>
              <a:t>3/19/2022</a:t>
            </a:fld>
            <a:endParaRPr lang="en-US"/>
          </a:p>
        </p:txBody>
      </p:sp>
      <p:sp>
        <p:nvSpPr>
          <p:cNvPr id="5" name="Footer Placeholder 4">
            <a:extLst>
              <a:ext uri="{FF2B5EF4-FFF2-40B4-BE49-F238E27FC236}">
                <a16:creationId xmlns:a16="http://schemas.microsoft.com/office/drawing/2014/main" xmlns="" id="{767E3972-4947-4610-8C99-744B280B4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8DD92DB-8CF6-474D-9B5B-35A89688FDB0}"/>
              </a:ext>
            </a:extLst>
          </p:cNvPr>
          <p:cNvSpPr>
            <a:spLocks noGrp="1"/>
          </p:cNvSpPr>
          <p:nvPr>
            <p:ph type="sldNum" sz="quarter" idx="12"/>
          </p:nvPr>
        </p:nvSpPr>
        <p:spPr/>
        <p:txBody>
          <a:body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3512663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44726D-0821-45C2-84B3-64FE959B04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CF43220-A0D9-46C3-95E1-C58B345EFA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EA0863B-60BD-42D6-8F23-C4FD9E351C04}"/>
              </a:ext>
            </a:extLst>
          </p:cNvPr>
          <p:cNvSpPr>
            <a:spLocks noGrp="1"/>
          </p:cNvSpPr>
          <p:nvPr>
            <p:ph type="dt" sz="half" idx="10"/>
          </p:nvPr>
        </p:nvSpPr>
        <p:spPr/>
        <p:txBody>
          <a:bodyPr/>
          <a:lstStyle/>
          <a:p>
            <a:fld id="{1C63837F-8D83-4A11-865D-00EFC67FB8E9}" type="datetimeFigureOut">
              <a:rPr lang="en-US" smtClean="0"/>
              <a:pPr/>
              <a:t>3/19/2022</a:t>
            </a:fld>
            <a:endParaRPr lang="en-US"/>
          </a:p>
        </p:txBody>
      </p:sp>
      <p:sp>
        <p:nvSpPr>
          <p:cNvPr id="5" name="Footer Placeholder 4">
            <a:extLst>
              <a:ext uri="{FF2B5EF4-FFF2-40B4-BE49-F238E27FC236}">
                <a16:creationId xmlns:a16="http://schemas.microsoft.com/office/drawing/2014/main" xmlns="" id="{CD42EBAE-73F5-4492-9DB5-7FD32B929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1218C9E-6DBF-416E-92B1-D2727A982A93}"/>
              </a:ext>
            </a:extLst>
          </p:cNvPr>
          <p:cNvSpPr>
            <a:spLocks noGrp="1"/>
          </p:cNvSpPr>
          <p:nvPr>
            <p:ph type="sldNum" sz="quarter" idx="12"/>
          </p:nvPr>
        </p:nvSpPr>
        <p:spPr/>
        <p:txBody>
          <a:body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52891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10A83C-693A-4FF8-AC6C-5138735156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E2725E8-8F96-418F-B468-8DEAB1917D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6B336BE-8BE6-4CEB-9230-73D874D4CE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E2B3A79-1D0C-43AB-AECF-281EBE343BFD}"/>
              </a:ext>
            </a:extLst>
          </p:cNvPr>
          <p:cNvSpPr>
            <a:spLocks noGrp="1"/>
          </p:cNvSpPr>
          <p:nvPr>
            <p:ph type="dt" sz="half" idx="10"/>
          </p:nvPr>
        </p:nvSpPr>
        <p:spPr/>
        <p:txBody>
          <a:bodyPr/>
          <a:lstStyle/>
          <a:p>
            <a:fld id="{1C63837F-8D83-4A11-865D-00EFC67FB8E9}" type="datetimeFigureOut">
              <a:rPr lang="en-US" smtClean="0"/>
              <a:pPr/>
              <a:t>3/19/2022</a:t>
            </a:fld>
            <a:endParaRPr lang="en-US"/>
          </a:p>
        </p:txBody>
      </p:sp>
      <p:sp>
        <p:nvSpPr>
          <p:cNvPr id="6" name="Footer Placeholder 5">
            <a:extLst>
              <a:ext uri="{FF2B5EF4-FFF2-40B4-BE49-F238E27FC236}">
                <a16:creationId xmlns:a16="http://schemas.microsoft.com/office/drawing/2014/main" xmlns="" id="{81171196-422B-486E-98CB-B1400B18C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88593D6-6424-4D8B-93DF-89976C8298F1}"/>
              </a:ext>
            </a:extLst>
          </p:cNvPr>
          <p:cNvSpPr>
            <a:spLocks noGrp="1"/>
          </p:cNvSpPr>
          <p:nvPr>
            <p:ph type="sldNum" sz="quarter" idx="12"/>
          </p:nvPr>
        </p:nvSpPr>
        <p:spPr/>
        <p:txBody>
          <a:body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349817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4D7EAE-41F0-40A4-9665-2857299EB8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C276D69-22ED-422F-85B8-C49DCAAF75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E5CBAEB-EE7D-4CC8-A40B-D04411CF1F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CA8BAD1A-4317-421A-9E71-F70CE15954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D596033-172E-40E9-8FA8-58327C1E15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617D5065-383E-4832-ADA0-126CA6D82CCD}"/>
              </a:ext>
            </a:extLst>
          </p:cNvPr>
          <p:cNvSpPr>
            <a:spLocks noGrp="1"/>
          </p:cNvSpPr>
          <p:nvPr>
            <p:ph type="dt" sz="half" idx="10"/>
          </p:nvPr>
        </p:nvSpPr>
        <p:spPr/>
        <p:txBody>
          <a:bodyPr/>
          <a:lstStyle/>
          <a:p>
            <a:fld id="{1C63837F-8D83-4A11-865D-00EFC67FB8E9}" type="datetimeFigureOut">
              <a:rPr lang="en-US" smtClean="0"/>
              <a:pPr/>
              <a:t>3/19/2022</a:t>
            </a:fld>
            <a:endParaRPr lang="en-US"/>
          </a:p>
        </p:txBody>
      </p:sp>
      <p:sp>
        <p:nvSpPr>
          <p:cNvPr id="8" name="Footer Placeholder 7">
            <a:extLst>
              <a:ext uri="{FF2B5EF4-FFF2-40B4-BE49-F238E27FC236}">
                <a16:creationId xmlns:a16="http://schemas.microsoft.com/office/drawing/2014/main" xmlns="" id="{724C5674-3E68-4EA2-BB58-4188B37E72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E292413-9FC4-4EAD-8FB4-E390DD805574}"/>
              </a:ext>
            </a:extLst>
          </p:cNvPr>
          <p:cNvSpPr>
            <a:spLocks noGrp="1"/>
          </p:cNvSpPr>
          <p:nvPr>
            <p:ph type="sldNum" sz="quarter" idx="12"/>
          </p:nvPr>
        </p:nvSpPr>
        <p:spPr/>
        <p:txBody>
          <a:body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3006554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05900B-608D-40ED-888F-8F7160828B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14B9504-0A32-4B6F-B731-CBE6064A5E6D}"/>
              </a:ext>
            </a:extLst>
          </p:cNvPr>
          <p:cNvSpPr>
            <a:spLocks noGrp="1"/>
          </p:cNvSpPr>
          <p:nvPr>
            <p:ph type="dt" sz="half" idx="10"/>
          </p:nvPr>
        </p:nvSpPr>
        <p:spPr/>
        <p:txBody>
          <a:bodyPr/>
          <a:lstStyle/>
          <a:p>
            <a:fld id="{1C63837F-8D83-4A11-865D-00EFC67FB8E9}" type="datetimeFigureOut">
              <a:rPr lang="en-US" smtClean="0"/>
              <a:pPr/>
              <a:t>3/19/2022</a:t>
            </a:fld>
            <a:endParaRPr lang="en-US"/>
          </a:p>
        </p:txBody>
      </p:sp>
      <p:sp>
        <p:nvSpPr>
          <p:cNvPr id="4" name="Footer Placeholder 3">
            <a:extLst>
              <a:ext uri="{FF2B5EF4-FFF2-40B4-BE49-F238E27FC236}">
                <a16:creationId xmlns:a16="http://schemas.microsoft.com/office/drawing/2014/main" xmlns="" id="{1F966F4C-8D7E-405E-9DC3-98CAF1D96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39CAD54-2F57-4F50-8D09-2C5F90C62718}"/>
              </a:ext>
            </a:extLst>
          </p:cNvPr>
          <p:cNvSpPr>
            <a:spLocks noGrp="1"/>
          </p:cNvSpPr>
          <p:nvPr>
            <p:ph type="sldNum" sz="quarter" idx="12"/>
          </p:nvPr>
        </p:nvSpPr>
        <p:spPr/>
        <p:txBody>
          <a:body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343892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FE2ACF2-875D-44E8-B20B-C8B36E8F1590}"/>
              </a:ext>
            </a:extLst>
          </p:cNvPr>
          <p:cNvSpPr>
            <a:spLocks noGrp="1"/>
          </p:cNvSpPr>
          <p:nvPr>
            <p:ph type="dt" sz="half" idx="10"/>
          </p:nvPr>
        </p:nvSpPr>
        <p:spPr/>
        <p:txBody>
          <a:bodyPr/>
          <a:lstStyle/>
          <a:p>
            <a:fld id="{1C63837F-8D83-4A11-865D-00EFC67FB8E9}" type="datetimeFigureOut">
              <a:rPr lang="en-US" smtClean="0"/>
              <a:pPr/>
              <a:t>3/19/2022</a:t>
            </a:fld>
            <a:endParaRPr lang="en-US"/>
          </a:p>
        </p:txBody>
      </p:sp>
      <p:sp>
        <p:nvSpPr>
          <p:cNvPr id="3" name="Footer Placeholder 2">
            <a:extLst>
              <a:ext uri="{FF2B5EF4-FFF2-40B4-BE49-F238E27FC236}">
                <a16:creationId xmlns:a16="http://schemas.microsoft.com/office/drawing/2014/main" xmlns="" id="{6077A8CC-8A98-4E68-BB1A-60EEEFC92D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4EEADD0-A4EB-4DE8-87D8-340BFCC5CBAD}"/>
              </a:ext>
            </a:extLst>
          </p:cNvPr>
          <p:cNvSpPr>
            <a:spLocks noGrp="1"/>
          </p:cNvSpPr>
          <p:nvPr>
            <p:ph type="sldNum" sz="quarter" idx="12"/>
          </p:nvPr>
        </p:nvSpPr>
        <p:spPr/>
        <p:txBody>
          <a:body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21390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8DD37C-5BFD-42D9-983A-8EB4A1277E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5B0F5DC8-93DE-4B23-9F8D-4C485594BD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8DA935A-FA3F-47B3-8076-DC0F1A4A1B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69A8108-E51B-48B8-AF0F-A34BAC6CB8C6}"/>
              </a:ext>
            </a:extLst>
          </p:cNvPr>
          <p:cNvSpPr>
            <a:spLocks noGrp="1"/>
          </p:cNvSpPr>
          <p:nvPr>
            <p:ph type="dt" sz="half" idx="10"/>
          </p:nvPr>
        </p:nvSpPr>
        <p:spPr/>
        <p:txBody>
          <a:bodyPr/>
          <a:lstStyle/>
          <a:p>
            <a:fld id="{1C63837F-8D83-4A11-865D-00EFC67FB8E9}" type="datetimeFigureOut">
              <a:rPr lang="en-US" smtClean="0"/>
              <a:pPr/>
              <a:t>3/19/2022</a:t>
            </a:fld>
            <a:endParaRPr lang="en-US"/>
          </a:p>
        </p:txBody>
      </p:sp>
      <p:sp>
        <p:nvSpPr>
          <p:cNvPr id="6" name="Footer Placeholder 5">
            <a:extLst>
              <a:ext uri="{FF2B5EF4-FFF2-40B4-BE49-F238E27FC236}">
                <a16:creationId xmlns:a16="http://schemas.microsoft.com/office/drawing/2014/main" xmlns="" id="{13C675D4-EC70-44BC-AB3F-E4A673C7A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3B7142B-DD1D-4C1A-AE75-26CE2979DF7F}"/>
              </a:ext>
            </a:extLst>
          </p:cNvPr>
          <p:cNvSpPr>
            <a:spLocks noGrp="1"/>
          </p:cNvSpPr>
          <p:nvPr>
            <p:ph type="sldNum" sz="quarter" idx="12"/>
          </p:nvPr>
        </p:nvSpPr>
        <p:spPr/>
        <p:txBody>
          <a:body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1123107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175495-A394-41C8-9339-51D56DDAC7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8038E1D6-D4F5-47B5-B9D2-A124B0996A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7742E638-2882-4E38-BE26-BF2AA302A3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D1B9DDC-DA61-4551-9AE1-0266089D27EF}"/>
              </a:ext>
            </a:extLst>
          </p:cNvPr>
          <p:cNvSpPr>
            <a:spLocks noGrp="1"/>
          </p:cNvSpPr>
          <p:nvPr>
            <p:ph type="dt" sz="half" idx="10"/>
          </p:nvPr>
        </p:nvSpPr>
        <p:spPr/>
        <p:txBody>
          <a:bodyPr/>
          <a:lstStyle/>
          <a:p>
            <a:fld id="{1C63837F-8D83-4A11-865D-00EFC67FB8E9}" type="datetimeFigureOut">
              <a:rPr lang="en-US" smtClean="0"/>
              <a:pPr/>
              <a:t>3/19/2022</a:t>
            </a:fld>
            <a:endParaRPr lang="en-US"/>
          </a:p>
        </p:txBody>
      </p:sp>
      <p:sp>
        <p:nvSpPr>
          <p:cNvPr id="6" name="Footer Placeholder 5">
            <a:extLst>
              <a:ext uri="{FF2B5EF4-FFF2-40B4-BE49-F238E27FC236}">
                <a16:creationId xmlns:a16="http://schemas.microsoft.com/office/drawing/2014/main" xmlns="" id="{3F1806A2-3C29-4904-9323-119C23FDC7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67EE49C-ACF6-408A-A5FD-B6E54E0CE741}"/>
              </a:ext>
            </a:extLst>
          </p:cNvPr>
          <p:cNvSpPr>
            <a:spLocks noGrp="1"/>
          </p:cNvSpPr>
          <p:nvPr>
            <p:ph type="sldNum" sz="quarter" idx="12"/>
          </p:nvPr>
        </p:nvSpPr>
        <p:spPr/>
        <p:txBody>
          <a:body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2882692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1260BBC-7EC9-43AA-8B1A-10147F64C1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3285746-469B-4A39-977B-26805B9322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80672D4-0313-4A69-A3E9-35C017B2B8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63837F-8D83-4A11-865D-00EFC67FB8E9}" type="datetimeFigureOut">
              <a:rPr lang="en-US" smtClean="0"/>
              <a:pPr/>
              <a:t>3/19/2022</a:t>
            </a:fld>
            <a:endParaRPr lang="en-US"/>
          </a:p>
        </p:txBody>
      </p:sp>
      <p:sp>
        <p:nvSpPr>
          <p:cNvPr id="5" name="Footer Placeholder 4">
            <a:extLst>
              <a:ext uri="{FF2B5EF4-FFF2-40B4-BE49-F238E27FC236}">
                <a16:creationId xmlns:a16="http://schemas.microsoft.com/office/drawing/2014/main" xmlns="" id="{B0887830-46E4-4024-A94F-14E92F560E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890CB91A-6388-4137-A5A8-4CAD5E4A4F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DB31F-7F2A-477D-A59A-B25B00411A1D}" type="slidenum">
              <a:rPr lang="en-US" smtClean="0"/>
              <a:pPr/>
              <a:t>‹#›</a:t>
            </a:fld>
            <a:endParaRPr lang="en-US"/>
          </a:p>
        </p:txBody>
      </p:sp>
    </p:spTree>
    <p:extLst>
      <p:ext uri="{BB962C8B-B14F-4D97-AF65-F5344CB8AC3E}">
        <p14:creationId xmlns:p14="http://schemas.microsoft.com/office/powerpoint/2010/main" xmlns="" val="2639832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869731" y="617373"/>
            <a:ext cx="10515600" cy="1325563"/>
          </a:xfrm>
        </p:spPr>
        <p:txBody>
          <a:bodyPr>
            <a:normAutofit fontScale="90000"/>
          </a:bodyPr>
          <a:lstStyle/>
          <a:p>
            <a:pPr algn="ctr"/>
            <a:r>
              <a:rPr lang="en-US" sz="3200" b="1" dirty="0" smtClean="0">
                <a:solidFill>
                  <a:srgbClr val="002060"/>
                </a:solidFill>
                <a:latin typeface="Calibri" pitchFamily="34" charset="0"/>
              </a:rPr>
              <a:t>UNIT-III</a:t>
            </a:r>
            <a:br>
              <a:rPr lang="en-US" sz="3200" b="1" dirty="0" smtClean="0">
                <a:solidFill>
                  <a:srgbClr val="002060"/>
                </a:solidFill>
                <a:latin typeface="Calibri" pitchFamily="34" charset="0"/>
              </a:rPr>
            </a:br>
            <a:r>
              <a:rPr lang="en-US" sz="3200" b="1" dirty="0">
                <a:solidFill>
                  <a:srgbClr val="002060"/>
                </a:solidFill>
                <a:latin typeface="Calibri" pitchFamily="34" charset="0"/>
              </a:rPr>
              <a:t/>
            </a:r>
            <a:br>
              <a:rPr lang="en-US" sz="3200" b="1" dirty="0">
                <a:solidFill>
                  <a:srgbClr val="002060"/>
                </a:solidFill>
                <a:latin typeface="Calibri" pitchFamily="34" charset="0"/>
              </a:rPr>
            </a:br>
            <a:r>
              <a:rPr lang="en-US" sz="3200" b="1" dirty="0">
                <a:solidFill>
                  <a:srgbClr val="002060"/>
                </a:solidFill>
              </a:rPr>
              <a:t>WIRELESS </a:t>
            </a:r>
            <a:r>
              <a:rPr lang="en-US" sz="3200" b="1" dirty="0" smtClean="0">
                <a:solidFill>
                  <a:srgbClr val="002060"/>
                </a:solidFill>
              </a:rPr>
              <a:t> STANDARDS </a:t>
            </a:r>
            <a:r>
              <a:rPr lang="en-US" sz="3200" b="1" dirty="0">
                <a:solidFill>
                  <a:srgbClr val="002060"/>
                </a:solidFill>
              </a:rPr>
              <a:t>AND PROTOCOL STACK</a:t>
            </a:r>
          </a:p>
        </p:txBody>
      </p:sp>
      <p:sp>
        <p:nvSpPr>
          <p:cNvPr id="184323" name="Rectangle 3"/>
          <p:cNvSpPr>
            <a:spLocks noGrp="1" noChangeArrowheads="1"/>
          </p:cNvSpPr>
          <p:nvPr>
            <p:ph type="body" idx="1"/>
          </p:nvPr>
        </p:nvSpPr>
        <p:spPr>
          <a:xfrm>
            <a:off x="2304393" y="2117834"/>
            <a:ext cx="8001000" cy="2359572"/>
          </a:xfrm>
        </p:spPr>
        <p:txBody>
          <a:bodyPr>
            <a:normAutofit/>
          </a:bodyPr>
          <a:lstStyle/>
          <a:p>
            <a:pPr algn="just">
              <a:buNone/>
            </a:pPr>
            <a:r>
              <a:rPr lang="en-US" dirty="0">
                <a:solidFill>
                  <a:srgbClr val="FF0000"/>
                </a:solidFill>
              </a:rPr>
              <a:t>  </a:t>
            </a:r>
            <a:r>
              <a:rPr lang="en-US" dirty="0" smtClean="0">
                <a:solidFill>
                  <a:srgbClr val="FF0000"/>
                </a:solidFill>
              </a:rPr>
              <a:t> </a:t>
            </a:r>
            <a:r>
              <a:rPr lang="en-US" dirty="0">
                <a:solidFill>
                  <a:srgbClr val="FF0000"/>
                </a:solidFill>
              </a:rPr>
              <a:t>WSN Standards- IEEE 802.15.4 Low rate WPAN, </a:t>
            </a:r>
            <a:r>
              <a:rPr lang="en-US" dirty="0" err="1">
                <a:solidFill>
                  <a:srgbClr val="FF0000"/>
                </a:solidFill>
              </a:rPr>
              <a:t>Zigbee</a:t>
            </a:r>
            <a:r>
              <a:rPr lang="en-US" dirty="0">
                <a:solidFill>
                  <a:srgbClr val="FF0000"/>
                </a:solidFill>
              </a:rPr>
              <a:t>, </a:t>
            </a:r>
            <a:r>
              <a:rPr lang="en-US" dirty="0" err="1">
                <a:solidFill>
                  <a:srgbClr val="FF0000"/>
                </a:solidFill>
              </a:rPr>
              <a:t>WirelessHART</a:t>
            </a:r>
            <a:r>
              <a:rPr lang="en-US" dirty="0">
                <a:solidFill>
                  <a:srgbClr val="FF0000"/>
                </a:solidFill>
              </a:rPr>
              <a:t>, ISA 100.11a, 6LoWPAN, IEEE802.15.3, </a:t>
            </a:r>
            <a:r>
              <a:rPr lang="en-US" dirty="0" err="1">
                <a:solidFill>
                  <a:srgbClr val="FF0000"/>
                </a:solidFill>
              </a:rPr>
              <a:t>Wibree</a:t>
            </a:r>
            <a:r>
              <a:rPr lang="en-US" dirty="0">
                <a:solidFill>
                  <a:srgbClr val="FF0000"/>
                </a:solidFill>
              </a:rPr>
              <a:t>, BLE, </a:t>
            </a:r>
            <a:r>
              <a:rPr lang="en-US" dirty="0" err="1">
                <a:solidFill>
                  <a:srgbClr val="FF0000"/>
                </a:solidFill>
              </a:rPr>
              <a:t>Zwave</a:t>
            </a:r>
            <a:r>
              <a:rPr lang="en-US" dirty="0">
                <a:solidFill>
                  <a:srgbClr val="FF0000"/>
                </a:solidFill>
              </a:rPr>
              <a:t>, ANT, Insteon, Wavenis, Protocol stack of WSNs, Cross layer protocol stack</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1</a:t>
            </a:fld>
            <a:endParaRPr lang="en-US"/>
          </a:p>
        </p:txBody>
      </p:sp>
    </p:spTree>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normAutofit/>
          </a:bodyPr>
          <a:lstStyle/>
          <a:p>
            <a:pPr algn="ctr"/>
            <a:r>
              <a:rPr lang="en-US" sz="3600" b="1" dirty="0">
                <a:solidFill>
                  <a:srgbClr val="FF0000"/>
                </a:solidFill>
              </a:rPr>
              <a:t>Sensor Network Communication Stack</a:t>
            </a:r>
            <a:endParaRPr lang="en-US" sz="3600" dirty="0">
              <a:solidFill>
                <a:srgbClr val="FF0000"/>
              </a:solidFill>
              <a:latin typeface="Calibri" pitchFamily="34" charset="0"/>
            </a:endParaRPr>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10</a:t>
            </a:fld>
            <a:endParaRPr lang="en-US"/>
          </a:p>
        </p:txBody>
      </p:sp>
      <p:pic>
        <p:nvPicPr>
          <p:cNvPr id="1026" name="Picture 2"/>
          <p:cNvPicPr>
            <a:picLocks noChangeAspect="1" noChangeArrowheads="1"/>
          </p:cNvPicPr>
          <p:nvPr/>
        </p:nvPicPr>
        <p:blipFill>
          <a:blip r:embed="rId3" cstate="print"/>
          <a:srcRect/>
          <a:stretch>
            <a:fillRect/>
          </a:stretch>
        </p:blipFill>
        <p:spPr bwMode="auto">
          <a:xfrm>
            <a:off x="2209800" y="1447800"/>
            <a:ext cx="7772400" cy="4419600"/>
          </a:xfrm>
          <a:prstGeom prst="rect">
            <a:avLst/>
          </a:prstGeom>
          <a:noFill/>
          <a:ln w="9525">
            <a:noFill/>
            <a:miter lim="800000"/>
            <a:headEnd/>
            <a:tailEnd/>
          </a:ln>
          <a:effectLst/>
        </p:spPr>
      </p:pic>
    </p:spTree>
    <p:extLst>
      <p:ext uri="{BB962C8B-B14F-4D97-AF65-F5344CB8AC3E}">
        <p14:creationId xmlns:p14="http://schemas.microsoft.com/office/powerpoint/2010/main" xmlns="" val="1281905860"/>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rgbClr val="FF0000"/>
                </a:solidFill>
              </a:rPr>
              <a:t>Physical Layer</a:t>
            </a:r>
            <a:endParaRPr lang="en-IN" b="1"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a:t>The physical layer is responsible for frequency selection, carrier frequency generation, signal detection, modulation and data encryption.</a:t>
            </a:r>
          </a:p>
          <a:p>
            <a:r>
              <a:rPr lang="en-US" dirty="0"/>
              <a:t>The 915 MHz ISM band has been widely suggested. ‘Ultra wideband (UWB)’ is an attractive candidate because of low transmission power, simple circuitry, use of pulse position modulation, resilience to multipath.</a:t>
            </a:r>
          </a:p>
          <a:p>
            <a:r>
              <a:rPr lang="en-US" dirty="0"/>
              <a:t>Modulation depends on transceiver and hardware design constraints, which aim for simplicity, low power consumption, and low cost per unit. Binary modulation schemes are simpler to implement and deemed to be more energy efficient.</a:t>
            </a:r>
          </a:p>
          <a:p>
            <a:r>
              <a:rPr lang="en-US" dirty="0"/>
              <a:t>The physical layer addresses the needs of simple but robust modulation, transmission and receiving techniques</a:t>
            </a:r>
          </a:p>
          <a:p>
            <a:endParaRPr lang="en-IN" dirty="0"/>
          </a:p>
        </p:txBody>
      </p:sp>
    </p:spTree>
    <p:extLst>
      <p:ext uri="{BB962C8B-B14F-4D97-AF65-F5344CB8AC3E}">
        <p14:creationId xmlns:p14="http://schemas.microsoft.com/office/powerpoint/2010/main" xmlns="" val="101849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rgbClr val="FF0000"/>
                </a:solidFill>
              </a:rPr>
              <a:t>Data Link Layer</a:t>
            </a:r>
            <a:endParaRPr lang="en-IN" b="1"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r>
              <a:rPr lang="en-US" dirty="0"/>
              <a:t>The data link layer is responsible for multiplexing data streams, data frame detection, medium access and error control. It ensures reliable point-to-point and point-to-multipoint connections in a communication.</a:t>
            </a:r>
          </a:p>
          <a:p>
            <a:r>
              <a:rPr lang="en-US" dirty="0"/>
              <a:t>The MAC must establish communication links for data transfer in wireless </a:t>
            </a:r>
            <a:r>
              <a:rPr lang="en-US" dirty="0" err="1"/>
              <a:t>multihop</a:t>
            </a:r>
            <a:r>
              <a:rPr lang="en-US" dirty="0"/>
              <a:t> self organizing sensor network. This forms basic infrastructure.</a:t>
            </a:r>
          </a:p>
          <a:p>
            <a:r>
              <a:rPr lang="en-US" dirty="0"/>
              <a:t>MAC protocols must fairly and efficiently share communication resources between sensor nodes. Since there is noise and sensor nodes are mobile, MAC must be power-aware and able to minimize collision with neighbors’ broad cast.</a:t>
            </a:r>
          </a:p>
          <a:p>
            <a:r>
              <a:rPr lang="en-US" dirty="0"/>
              <a:t>The main features of MAC are periodic listen and sleep, collision and over hearing avoidance, and message passing.</a:t>
            </a:r>
          </a:p>
          <a:p>
            <a:r>
              <a:rPr lang="en-US" dirty="0"/>
              <a:t>The number of modes of operation of sensor node depending on states of processor, memory, transceiver, A/D converter must be power efficient.</a:t>
            </a:r>
          </a:p>
          <a:p>
            <a:r>
              <a:rPr lang="en-US" dirty="0"/>
              <a:t>‘Forward Error Correction (FEC)’is more feasible than ‘Automatic Repeat Request (ARQ)’.</a:t>
            </a:r>
          </a:p>
          <a:p>
            <a:pPr marL="0" indent="0">
              <a:buNone/>
            </a:pPr>
            <a:endParaRPr lang="en-IN" dirty="0"/>
          </a:p>
        </p:txBody>
      </p:sp>
    </p:spTree>
    <p:extLst>
      <p:ext uri="{BB962C8B-B14F-4D97-AF65-F5344CB8AC3E}">
        <p14:creationId xmlns:p14="http://schemas.microsoft.com/office/powerpoint/2010/main" xmlns="" val="3309062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rgbClr val="FF0000"/>
                </a:solidFill>
              </a:rPr>
              <a:t>The Network Layer</a:t>
            </a:r>
            <a:endParaRPr lang="en-IN" b="1" dirty="0">
              <a:solidFill>
                <a:srgbClr val="FF0000"/>
              </a:solidFill>
            </a:endParaRPr>
          </a:p>
        </p:txBody>
      </p:sp>
      <p:sp>
        <p:nvSpPr>
          <p:cNvPr id="3" name="Content Placeholder 2"/>
          <p:cNvSpPr>
            <a:spLocks noGrp="1"/>
          </p:cNvSpPr>
          <p:nvPr>
            <p:ph idx="1"/>
          </p:nvPr>
        </p:nvSpPr>
        <p:spPr/>
        <p:txBody>
          <a:bodyPr>
            <a:normAutofit fontScale="70000" lnSpcReduction="20000"/>
          </a:bodyPr>
          <a:lstStyle/>
          <a:p>
            <a:r>
              <a:rPr lang="en-US" dirty="0"/>
              <a:t>The network layer takes care of routing the data supplied by the transport layer.</a:t>
            </a:r>
          </a:p>
          <a:p>
            <a:r>
              <a:rPr lang="en-US" dirty="0"/>
              <a:t>The network layer is designed according to some principles.</a:t>
            </a:r>
          </a:p>
          <a:p>
            <a:r>
              <a:rPr lang="en-US" dirty="0"/>
              <a:t>Power efficiency is always an important consideration: Energy efficient routes are found like the route with maximum available power (PA); route with minimum energy consumption (ME); route with minimum hops (MH); etc.</a:t>
            </a:r>
          </a:p>
          <a:p>
            <a:r>
              <a:rPr lang="en-US" dirty="0"/>
              <a:t>Sensor networks are mostly data centric: The data is given only to the node which will perform task. This is called interest dissemination the sink broadcasts the data availability and sensor nodes broadcast advertisement. Sink waits for a request by interested nodes.</a:t>
            </a:r>
          </a:p>
          <a:p>
            <a:r>
              <a:rPr lang="en-US" dirty="0"/>
              <a:t>Data aggregation is useful only when it does not hinder the collaborative effort of the sensor nodes: data aggregation combines data from many nodes into a more compact form before forwarding it for processing.</a:t>
            </a:r>
          </a:p>
          <a:p>
            <a:r>
              <a:rPr lang="en-US" dirty="0"/>
              <a:t>An ideal sensor network has attribute-based addressing and location awareness: the user is interested in querying an attribute of the phenomena; rather than querying an individual node.</a:t>
            </a:r>
          </a:p>
          <a:p>
            <a:r>
              <a:rPr lang="en-US" dirty="0"/>
              <a:t>Other feature include clock synchronization, fault tolerance etc.</a:t>
            </a:r>
          </a:p>
          <a:p>
            <a:endParaRPr lang="en-IN" dirty="0"/>
          </a:p>
        </p:txBody>
      </p:sp>
    </p:spTree>
    <p:extLst>
      <p:ext uri="{BB962C8B-B14F-4D97-AF65-F5344CB8AC3E}">
        <p14:creationId xmlns:p14="http://schemas.microsoft.com/office/powerpoint/2010/main" xmlns="" val="1816992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rgbClr val="FF0000"/>
                </a:solidFill>
              </a:rPr>
              <a:t>Transport Layer</a:t>
            </a:r>
            <a:endParaRPr lang="en-IN" b="1" dirty="0">
              <a:solidFill>
                <a:srgbClr val="FF0000"/>
              </a:solidFill>
            </a:endParaRPr>
          </a:p>
        </p:txBody>
      </p:sp>
      <p:sp>
        <p:nvSpPr>
          <p:cNvPr id="3" name="Content Placeholder 2"/>
          <p:cNvSpPr>
            <a:spLocks noGrp="1"/>
          </p:cNvSpPr>
          <p:nvPr>
            <p:ph idx="1"/>
          </p:nvPr>
        </p:nvSpPr>
        <p:spPr/>
        <p:txBody>
          <a:bodyPr/>
          <a:lstStyle/>
          <a:p>
            <a:r>
              <a:rPr lang="en-US" dirty="0"/>
              <a:t>The transport layer helps to maintain the flow of data if sensor network application requires it.</a:t>
            </a:r>
          </a:p>
          <a:p>
            <a:r>
              <a:rPr lang="en-US" dirty="0"/>
              <a:t>It is needed when a system is planned to be accessed through internet or other external networks.</a:t>
            </a:r>
          </a:p>
          <a:p>
            <a:r>
              <a:rPr lang="en-US" dirty="0"/>
              <a:t>The ‘Transmission control protocol (TCP)’ needs to be split into two parts. One connects sensor network to the other network like internet and the other connects the sink node to sensor nodes.</a:t>
            </a:r>
          </a:p>
          <a:p>
            <a:r>
              <a:rPr lang="en-US" dirty="0"/>
              <a:t>The addressing scheme here is not based on global addressing. It is based on attribute-based naming. Factors such as power consumption, scalability, etc. are taken care of.</a:t>
            </a:r>
          </a:p>
          <a:p>
            <a:endParaRPr lang="en-IN" dirty="0"/>
          </a:p>
        </p:txBody>
      </p:sp>
    </p:spTree>
    <p:extLst>
      <p:ext uri="{BB962C8B-B14F-4D97-AF65-F5344CB8AC3E}">
        <p14:creationId xmlns:p14="http://schemas.microsoft.com/office/powerpoint/2010/main" xmlns="" val="4251296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rgbClr val="FF0000"/>
                </a:solidFill>
              </a:rPr>
              <a:t>Application Layer</a:t>
            </a:r>
            <a:endParaRPr lang="en-IN" b="1"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dirty="0"/>
              <a:t>Depending on sensing tasks, different types of application software can be built and used on application layer.</a:t>
            </a:r>
          </a:p>
          <a:p>
            <a:r>
              <a:rPr lang="en-US" dirty="0"/>
              <a:t>These protocols make hardware and software of lower layers transparent so that system administrators can edit settings.</a:t>
            </a:r>
          </a:p>
          <a:p>
            <a:r>
              <a:rPr lang="en-US" dirty="0"/>
              <a:t>Three such protocols are ‘Sensor management protocol (SMP)’ ‘Task assignment and data advertisement protocol (TADAP)’, ‘Sensor query and data dissemination protocol (SQDDP).</a:t>
            </a:r>
          </a:p>
          <a:p>
            <a:r>
              <a:rPr lang="en-US" dirty="0"/>
              <a:t>SMP provides software operations needed to perform tasks such as introducing rules related to data aggregation, attribute-based naming, clustering sensor nodes; time synchronization of sensor nodes; moving sensor nodes, etc.</a:t>
            </a:r>
          </a:p>
          <a:p>
            <a:endParaRPr lang="en-IN" dirty="0"/>
          </a:p>
        </p:txBody>
      </p:sp>
    </p:spTree>
    <p:extLst>
      <p:ext uri="{BB962C8B-B14F-4D97-AF65-F5344CB8AC3E}">
        <p14:creationId xmlns:p14="http://schemas.microsoft.com/office/powerpoint/2010/main" xmlns="" val="5175536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 Power, Mobility and Task Management Planes</a:t>
            </a:r>
            <a:endParaRPr lang="en-IN"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a:t>When the power level of a sensor node is low, it broadcasts to its neighbors that it is low in power and cannot participate in routing messages. This is managed by power management plane.</a:t>
            </a:r>
          </a:p>
          <a:p>
            <a:r>
              <a:rPr lang="en-US" dirty="0"/>
              <a:t>The mobility management plane detects and registers movement of sensor nodes. The sensor nodes can keep track of who their neighbors are.</a:t>
            </a:r>
          </a:p>
          <a:p>
            <a:r>
              <a:rPr lang="en-US" dirty="0"/>
              <a:t>The task management plane balances and schedules sensing tasks given to a specific region. Not all sensor nodes perform sensing at same time.</a:t>
            </a:r>
          </a:p>
          <a:p>
            <a:r>
              <a:rPr lang="en-US" dirty="0"/>
              <a:t>Thus, the protocol stack combines power and routing awareness, integrates data with networking protocols, communicates power efficiently through wireless medium and promotes co-operative efforts of sensor nodes.</a:t>
            </a:r>
          </a:p>
          <a:p>
            <a:endParaRPr lang="en-IN" dirty="0"/>
          </a:p>
        </p:txBody>
      </p:sp>
    </p:spTree>
    <p:extLst>
      <p:ext uri="{BB962C8B-B14F-4D97-AF65-F5344CB8AC3E}">
        <p14:creationId xmlns:p14="http://schemas.microsoft.com/office/powerpoint/2010/main" xmlns="" val="39157342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rgbClr val="FF0000"/>
                </a:solidFill>
              </a:rPr>
              <a:t>Cross Layer Protocol for WSN</a:t>
            </a:r>
            <a:endParaRPr lang="en-IN" b="1"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r>
              <a:rPr lang="en-US" dirty="0"/>
              <a:t>WSNs have several restrictions such as limited energy supply, limited computing power, and limited bandwidth. </a:t>
            </a:r>
            <a:endParaRPr lang="en-US" dirty="0" smtClean="0"/>
          </a:p>
          <a:p>
            <a:r>
              <a:rPr lang="en-US" dirty="0" smtClean="0"/>
              <a:t>Energy </a:t>
            </a:r>
            <a:r>
              <a:rPr lang="en-US" dirty="0"/>
              <a:t>efficiency has been considered one of the most important design challenges in WSN. </a:t>
            </a:r>
            <a:endParaRPr lang="en-US" dirty="0" smtClean="0"/>
          </a:p>
          <a:p>
            <a:r>
              <a:rPr lang="en-US" dirty="0" smtClean="0"/>
              <a:t>In </a:t>
            </a:r>
            <a:r>
              <a:rPr lang="en-US" dirty="0"/>
              <a:t>layered approach the transfer overhead is more which consume more energy. Due to these restrictions, cross layer design is evolved for WSNs. </a:t>
            </a:r>
            <a:endParaRPr lang="en-US" dirty="0" smtClean="0"/>
          </a:p>
          <a:p>
            <a:r>
              <a:rPr lang="en-US" dirty="0" smtClean="0"/>
              <a:t>Cross-layer </a:t>
            </a:r>
            <a:r>
              <a:rPr lang="en-US" dirty="0"/>
              <a:t>protocols do not follow the layered structure as a traditional OSI model follows</a:t>
            </a:r>
            <a:r>
              <a:rPr lang="en-US" dirty="0" smtClean="0"/>
              <a:t>.</a:t>
            </a:r>
          </a:p>
          <a:p>
            <a:r>
              <a:rPr lang="en-US" dirty="0" smtClean="0"/>
              <a:t> </a:t>
            </a:r>
            <a:r>
              <a:rPr lang="en-US" dirty="0"/>
              <a:t>In the </a:t>
            </a:r>
            <a:r>
              <a:rPr lang="en-US" dirty="0" err="1"/>
              <a:t>crosslayered</a:t>
            </a:r>
            <a:r>
              <a:rPr lang="en-US" dirty="0"/>
              <a:t> approach, the protocol stack is treated as a system and not an independent individual layer </a:t>
            </a:r>
            <a:r>
              <a:rPr lang="en-US" dirty="0" smtClean="0"/>
              <a:t>. </a:t>
            </a:r>
            <a:r>
              <a:rPr lang="en-US" dirty="0"/>
              <a:t>The cross layer approach for WSNs is more effective than traditional approach. </a:t>
            </a:r>
            <a:endParaRPr lang="en-US" dirty="0" smtClean="0"/>
          </a:p>
          <a:p>
            <a:r>
              <a:rPr lang="en-US" dirty="0" smtClean="0"/>
              <a:t>Cross </a:t>
            </a:r>
            <a:r>
              <a:rPr lang="en-US" dirty="0"/>
              <a:t>layer approach states that information of two or more layers are used to achieve an </a:t>
            </a:r>
            <a:r>
              <a:rPr lang="en-US" dirty="0" err="1" smtClean="0"/>
              <a:t>optial</a:t>
            </a:r>
            <a:r>
              <a:rPr lang="en-US" dirty="0" smtClean="0"/>
              <a:t> </a:t>
            </a:r>
            <a:r>
              <a:rPr lang="en-US" dirty="0"/>
              <a:t>objective. The common goal of the cross layer approach in WSNs is </a:t>
            </a:r>
            <a:r>
              <a:rPr lang="en-US" dirty="0" smtClean="0"/>
              <a:t>to </a:t>
            </a:r>
            <a:r>
              <a:rPr lang="en-US" dirty="0"/>
              <a:t>reduce energy consumption. </a:t>
            </a:r>
            <a:endParaRPr lang="en-IN" dirty="0"/>
          </a:p>
        </p:txBody>
      </p:sp>
    </p:spTree>
    <p:extLst>
      <p:ext uri="{BB962C8B-B14F-4D97-AF65-F5344CB8AC3E}">
        <p14:creationId xmlns:p14="http://schemas.microsoft.com/office/powerpoint/2010/main" xmlns="" val="3776135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0000"/>
                </a:solidFill>
              </a:rPr>
              <a:t>Cross Layer Protocol for WSN</a:t>
            </a:r>
          </a:p>
        </p:txBody>
      </p:sp>
      <p:sp>
        <p:nvSpPr>
          <p:cNvPr id="3" name="Content Placeholder 2"/>
          <p:cNvSpPr>
            <a:spLocks noGrp="1"/>
          </p:cNvSpPr>
          <p:nvPr>
            <p:ph idx="1"/>
          </p:nvPr>
        </p:nvSpPr>
        <p:spPr/>
        <p:txBody>
          <a:bodyPr/>
          <a:lstStyle/>
          <a:p>
            <a:r>
              <a:rPr lang="en-US" dirty="0"/>
              <a:t>V</a:t>
            </a:r>
            <a:r>
              <a:rPr lang="en-US" dirty="0" smtClean="0"/>
              <a:t>arious cross layer designs approaches consider </a:t>
            </a:r>
          </a:p>
          <a:p>
            <a:pPr marL="0" indent="0">
              <a:buNone/>
            </a:pPr>
            <a:r>
              <a:rPr lang="en-US" dirty="0" smtClean="0"/>
              <a:t>	1</a:t>
            </a:r>
            <a:r>
              <a:rPr lang="en-US" dirty="0"/>
              <a:t>) New interface for information exchange between non adjacent </a:t>
            </a:r>
            <a:r>
              <a:rPr lang="en-US" dirty="0" smtClean="0"/>
              <a:t>	layers </a:t>
            </a:r>
          </a:p>
          <a:p>
            <a:pPr marL="0" indent="0">
              <a:buNone/>
            </a:pPr>
            <a:r>
              <a:rPr lang="en-US" dirty="0" smtClean="0"/>
              <a:t>	2</a:t>
            </a:r>
            <a:r>
              <a:rPr lang="en-US" dirty="0"/>
              <a:t>) Merging of adjacent layers for joint functionality and reduced </a:t>
            </a:r>
            <a:r>
              <a:rPr lang="en-US" dirty="0" smtClean="0"/>
              <a:t>	overhead</a:t>
            </a:r>
            <a:r>
              <a:rPr lang="en-US" dirty="0"/>
              <a:t>. </a:t>
            </a:r>
            <a:endParaRPr lang="en-US" dirty="0" smtClean="0"/>
          </a:p>
          <a:p>
            <a:pPr marL="0" indent="0">
              <a:buNone/>
            </a:pPr>
            <a:r>
              <a:rPr lang="en-US" dirty="0" smtClean="0"/>
              <a:t>	3</a:t>
            </a:r>
            <a:r>
              <a:rPr lang="en-US" dirty="0"/>
              <a:t>) Design coupling between layers </a:t>
            </a:r>
            <a:endParaRPr lang="en-US" dirty="0" smtClean="0"/>
          </a:p>
          <a:p>
            <a:pPr marL="0" indent="0">
              <a:buNone/>
            </a:pPr>
            <a:r>
              <a:rPr lang="en-US" dirty="0" smtClean="0"/>
              <a:t>	</a:t>
            </a:r>
            <a:r>
              <a:rPr lang="en-US" dirty="0" smtClean="0"/>
              <a:t>4</a:t>
            </a:r>
            <a:r>
              <a:rPr lang="en-US" dirty="0"/>
              <a:t>) Vertical calibration between </a:t>
            </a:r>
            <a:r>
              <a:rPr lang="en-US" dirty="0" smtClean="0"/>
              <a:t>	layers</a:t>
            </a:r>
            <a:endParaRPr lang="en-IN" dirty="0"/>
          </a:p>
        </p:txBody>
      </p:sp>
    </p:spTree>
    <p:extLst>
      <p:ext uri="{BB962C8B-B14F-4D97-AF65-F5344CB8AC3E}">
        <p14:creationId xmlns:p14="http://schemas.microsoft.com/office/powerpoint/2010/main" xmlns="" val="15850966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solidFill>
                  <a:srgbClr val="FF0000"/>
                </a:solidFill>
              </a:rPr>
              <a:t>Cross Layer Protocol for WSN</a:t>
            </a:r>
          </a:p>
        </p:txBody>
      </p:sp>
      <p:sp>
        <p:nvSpPr>
          <p:cNvPr id="3" name="Content Placeholder 2"/>
          <p:cNvSpPr>
            <a:spLocks noGrp="1"/>
          </p:cNvSpPr>
          <p:nvPr>
            <p:ph idx="1"/>
          </p:nvPr>
        </p:nvSpPr>
        <p:spPr/>
        <p:txBody>
          <a:bodyPr/>
          <a:lstStyle/>
          <a:p>
            <a:r>
              <a:rPr lang="en-US" dirty="0" smtClean="0"/>
              <a:t>The </a:t>
            </a:r>
            <a:r>
              <a:rPr lang="en-US" dirty="0"/>
              <a:t>central idea of cross-layer design is that by jointly optimizing the control and exchange of information over two or more layers, significant performance improvements can be achieved by exploiting the interactions between various layers of the protocol stack. </a:t>
            </a:r>
            <a:endParaRPr lang="en-US" dirty="0" smtClean="0"/>
          </a:p>
          <a:p>
            <a:r>
              <a:rPr lang="en-US" dirty="0" smtClean="0"/>
              <a:t>However</a:t>
            </a:r>
            <a:r>
              <a:rPr lang="en-US" dirty="0"/>
              <a:t>, the drawback to such a design is the potential to destroy modularity of overall system</a:t>
            </a:r>
            <a:endParaRPr lang="en-IN" dirty="0"/>
          </a:p>
        </p:txBody>
      </p:sp>
    </p:spTree>
    <p:extLst>
      <p:ext uri="{BB962C8B-B14F-4D97-AF65-F5344CB8AC3E}">
        <p14:creationId xmlns:p14="http://schemas.microsoft.com/office/powerpoint/2010/main" xmlns="" val="3435676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2C6C9F-DA88-42BA-973A-9DB2CB409913}"/>
              </a:ext>
            </a:extLst>
          </p:cNvPr>
          <p:cNvSpPr>
            <a:spLocks noGrp="1"/>
          </p:cNvSpPr>
          <p:nvPr>
            <p:ph type="title"/>
          </p:nvPr>
        </p:nvSpPr>
        <p:spPr>
          <a:xfrm>
            <a:off x="1981200" y="274638"/>
            <a:ext cx="8229600" cy="639762"/>
          </a:xfrm>
        </p:spPr>
        <p:txBody>
          <a:bodyPr>
            <a:normAutofit fontScale="90000"/>
          </a:bodyPr>
          <a:lstStyle/>
          <a:p>
            <a:pPr algn="ctr"/>
            <a:r>
              <a:rPr lang="en-US" sz="4800" b="1" dirty="0">
                <a:solidFill>
                  <a:srgbClr val="FF0000"/>
                </a:solidFill>
                <a:latin typeface="VvmmqyVvjhcyAdvTTeeee58d9.B"/>
              </a:rPr>
              <a:t>WSNs Standards</a:t>
            </a:r>
            <a:endParaRPr lang="en-US" sz="4800" b="1" dirty="0">
              <a:solidFill>
                <a:srgbClr val="FF0000"/>
              </a:solidFill>
            </a:endParaRPr>
          </a:p>
        </p:txBody>
      </p:sp>
      <p:sp>
        <p:nvSpPr>
          <p:cNvPr id="3" name="Content Placeholder 2">
            <a:extLst>
              <a:ext uri="{FF2B5EF4-FFF2-40B4-BE49-F238E27FC236}">
                <a16:creationId xmlns:a16="http://schemas.microsoft.com/office/drawing/2014/main" xmlns="" id="{F84DE545-30B3-4660-B991-375F7CE06578}"/>
              </a:ext>
            </a:extLst>
          </p:cNvPr>
          <p:cNvSpPr>
            <a:spLocks noGrp="1"/>
          </p:cNvSpPr>
          <p:nvPr>
            <p:ph idx="1"/>
          </p:nvPr>
        </p:nvSpPr>
        <p:spPr>
          <a:xfrm>
            <a:off x="1295400" y="914401"/>
            <a:ext cx="9601200" cy="5211763"/>
          </a:xfrm>
        </p:spPr>
        <p:txBody>
          <a:bodyPr>
            <a:noAutofit/>
          </a:bodyPr>
          <a:lstStyle/>
          <a:p>
            <a:r>
              <a:rPr lang="en-US" sz="2000" dirty="0">
                <a:solidFill>
                  <a:srgbClr val="000000"/>
                </a:solidFill>
                <a:latin typeface="PxwhpkYjvmpsAdvTT5ada87cc"/>
              </a:rPr>
              <a:t>The Industrial, Scienti</a:t>
            </a:r>
            <a:r>
              <a:rPr lang="en-US" sz="2000" dirty="0">
                <a:solidFill>
                  <a:srgbClr val="000000"/>
                </a:solidFill>
                <a:latin typeface="MrgwysNqlnylAdvTT5ada87cc+fb"/>
              </a:rPr>
              <a:t>fi</a:t>
            </a:r>
            <a:r>
              <a:rPr lang="en-US" sz="2000" dirty="0">
                <a:solidFill>
                  <a:srgbClr val="000000"/>
                </a:solidFill>
                <a:latin typeface="PxwhpkYjvmpsAdvTT5ada87cc"/>
              </a:rPr>
              <a:t>c and Medical (ISM) radio bands were </a:t>
            </a:r>
            <a:r>
              <a:rPr lang="en-US" sz="2000" dirty="0">
                <a:solidFill>
                  <a:srgbClr val="000000"/>
                </a:solidFill>
                <a:latin typeface="MrgwysNqlnylAdvTT5ada87cc+fb"/>
              </a:rPr>
              <a:t>fi</a:t>
            </a:r>
            <a:r>
              <a:rPr lang="en-US" sz="2000" dirty="0">
                <a:solidFill>
                  <a:srgbClr val="000000"/>
                </a:solidFill>
                <a:latin typeface="PxwhpkYjvmpsAdvTT5ada87cc"/>
              </a:rPr>
              <a:t>rst established in 1947 by the International Telecommunications Union (ITU) in Atlantic City.</a:t>
            </a:r>
          </a:p>
          <a:p>
            <a:r>
              <a:rPr lang="en-US" sz="2000" dirty="0">
                <a:solidFill>
                  <a:srgbClr val="000000"/>
                </a:solidFill>
                <a:latin typeface="PxwhpkYjvmpsAdvTT5ada87cc"/>
              </a:rPr>
              <a:t>The ISM bands are de</a:t>
            </a:r>
            <a:r>
              <a:rPr lang="en-US" sz="2000" dirty="0">
                <a:solidFill>
                  <a:srgbClr val="000000"/>
                </a:solidFill>
                <a:latin typeface="MrgwysNqlnylAdvTT5ada87cc+fb"/>
              </a:rPr>
              <a:t>fi</a:t>
            </a:r>
            <a:r>
              <a:rPr lang="en-US" sz="2000" dirty="0">
                <a:solidFill>
                  <a:srgbClr val="000000"/>
                </a:solidFill>
                <a:latin typeface="PxwhpkYjvmpsAdvTT5ada87cc"/>
              </a:rPr>
              <a:t>ned by the ITU-R in 5.138, 5.150, and 5.280 of the Radio Regulations (ITU </a:t>
            </a:r>
            <a:r>
              <a:rPr lang="en-US" sz="2000" dirty="0">
                <a:solidFill>
                  <a:srgbClr val="0000FF"/>
                </a:solidFill>
                <a:latin typeface="PxwhpkYjvmpsAdvTT5ada87cc"/>
              </a:rPr>
              <a:t>1947</a:t>
            </a:r>
            <a:r>
              <a:rPr lang="en-US" sz="2000" dirty="0">
                <a:solidFill>
                  <a:srgbClr val="000000"/>
                </a:solidFill>
                <a:latin typeface="PxwhpkYjvmpsAdvTT5ada87cc"/>
              </a:rPr>
              <a:t>). Individual countries</a:t>
            </a:r>
            <a:r>
              <a:rPr lang="en-US" sz="2000" dirty="0">
                <a:solidFill>
                  <a:srgbClr val="000000"/>
                </a:solidFill>
                <a:latin typeface="JvxvfbHdxlynAdvTT3713a231+20"/>
              </a:rPr>
              <a:t>’ </a:t>
            </a:r>
            <a:r>
              <a:rPr lang="en-US" sz="2000" dirty="0">
                <a:solidFill>
                  <a:srgbClr val="000000"/>
                </a:solidFill>
                <a:latin typeface="PxwhpkYjvmpsAdvTT5ada87cc"/>
              </a:rPr>
              <a:t>use of the bands designated in these sections may differ due to variations in national radio regulations. </a:t>
            </a:r>
          </a:p>
          <a:p>
            <a:r>
              <a:rPr lang="en-US" sz="2000" dirty="0">
                <a:solidFill>
                  <a:srgbClr val="000000"/>
                </a:solidFill>
                <a:latin typeface="PxwhpkYjvmpsAdvTT5ada87cc"/>
              </a:rPr>
              <a:t>ISM are radio  bands (portions of the radio spectrum) reserved internationally for the use of radio frequency (RF) energy for industrial, scienti</a:t>
            </a:r>
            <a:r>
              <a:rPr lang="en-US" sz="2000" dirty="0">
                <a:solidFill>
                  <a:srgbClr val="000000"/>
                </a:solidFill>
                <a:latin typeface="MrgwysNqlnylAdvTT5ada87cc+fb"/>
              </a:rPr>
              <a:t>fi</a:t>
            </a:r>
            <a:r>
              <a:rPr lang="en-US" sz="2000" dirty="0">
                <a:solidFill>
                  <a:srgbClr val="000000"/>
                </a:solidFill>
                <a:latin typeface="PxwhpkYjvmpsAdvTT5ada87cc"/>
              </a:rPr>
              <a:t>c and medical purposes other than telecommunications . </a:t>
            </a:r>
          </a:p>
          <a:p>
            <a:r>
              <a:rPr lang="en-US" sz="2000" dirty="0">
                <a:solidFill>
                  <a:srgbClr val="000000"/>
                </a:solidFill>
                <a:latin typeface="PxwhpkYjvmpsAdvTT5ada87cc"/>
              </a:rPr>
              <a:t>Examples of applications in these bands include radio-frequency process heating, microwave ovens, and medical diathermy machines. </a:t>
            </a:r>
          </a:p>
          <a:p>
            <a:r>
              <a:rPr lang="en-US" sz="2000" dirty="0">
                <a:solidFill>
                  <a:srgbClr val="000000"/>
                </a:solidFill>
                <a:latin typeface="PxwhpkYjvmpsAdvTT5ada87cc"/>
              </a:rPr>
              <a:t>The powerful emissions of these devices can create electromagnetic interference and disrupt radio communication using the same frequency, so these devices were limited to certain bands of frequencies</a:t>
            </a:r>
            <a:r>
              <a:rPr lang="en-US" sz="2400" dirty="0">
                <a:solidFill>
                  <a:srgbClr val="000000"/>
                </a:solidFill>
                <a:latin typeface="PxwhpkYjvmpsAdvTT5ada87cc"/>
              </a:rPr>
              <a:t>.</a:t>
            </a:r>
            <a:endParaRPr lang="en-US" sz="2400" dirty="0"/>
          </a:p>
        </p:txBody>
      </p:sp>
    </p:spTree>
    <p:extLst>
      <p:ext uri="{BB962C8B-B14F-4D97-AF65-F5344CB8AC3E}">
        <p14:creationId xmlns:p14="http://schemas.microsoft.com/office/powerpoint/2010/main" xmlns="" val="26637296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E28FA5-46E4-47CC-BB71-2ED7F7B71B4F}"/>
              </a:ext>
            </a:extLst>
          </p:cNvPr>
          <p:cNvSpPr>
            <a:spLocks noGrp="1"/>
          </p:cNvSpPr>
          <p:nvPr>
            <p:ph type="title"/>
          </p:nvPr>
        </p:nvSpPr>
        <p:spPr/>
        <p:txBody>
          <a:bodyPr/>
          <a:lstStyle/>
          <a:p>
            <a:pPr algn="ctr"/>
            <a:r>
              <a:rPr lang="en-US" b="1" dirty="0">
                <a:solidFill>
                  <a:srgbClr val="FF0000"/>
                </a:solidFill>
              </a:rPr>
              <a:t>IEEE 802.15.4 low rate WPANs</a:t>
            </a:r>
          </a:p>
        </p:txBody>
      </p:sp>
      <p:sp>
        <p:nvSpPr>
          <p:cNvPr id="3" name="Content Placeholder 2">
            <a:extLst>
              <a:ext uri="{FF2B5EF4-FFF2-40B4-BE49-F238E27FC236}">
                <a16:creationId xmlns:a16="http://schemas.microsoft.com/office/drawing/2014/main" xmlns="" id="{3BE40854-7E33-493B-A117-0913FE5D481D}"/>
              </a:ext>
            </a:extLst>
          </p:cNvPr>
          <p:cNvSpPr>
            <a:spLocks noGrp="1"/>
          </p:cNvSpPr>
          <p:nvPr>
            <p:ph idx="1"/>
          </p:nvPr>
        </p:nvSpPr>
        <p:spPr/>
        <p:txBody>
          <a:bodyPr>
            <a:normAutofit/>
          </a:bodyPr>
          <a:lstStyle/>
          <a:p>
            <a:pPr algn="l"/>
            <a:r>
              <a:rPr lang="en-US" sz="2400" dirty="0">
                <a:solidFill>
                  <a:srgbClr val="000000"/>
                </a:solidFill>
                <a:latin typeface="PxwhpkYjvmpsAdvTT5ada87cc"/>
              </a:rPr>
              <a:t>IEEE 802.15.4 is the proposed standard for </a:t>
            </a:r>
            <a:r>
              <a:rPr lang="en-US" sz="2400" dirty="0">
                <a:solidFill>
                  <a:schemeClr val="accent5">
                    <a:lumMod val="75000"/>
                  </a:schemeClr>
                </a:solidFill>
                <a:latin typeface="PxwhpkYjvmpsAdvTT5ada87cc"/>
              </a:rPr>
              <a:t>low rate </a:t>
            </a:r>
            <a:r>
              <a:rPr lang="en-US" sz="2400" dirty="0">
                <a:solidFill>
                  <a:srgbClr val="000000"/>
                </a:solidFill>
                <a:latin typeface="PxwhpkYjvmpsAdvTT5ada87cc"/>
              </a:rPr>
              <a:t>wireless personal area networks (LR-WPAN</a:t>
            </a:r>
            <a:r>
              <a:rPr lang="en-US" sz="2400" dirty="0">
                <a:solidFill>
                  <a:srgbClr val="000000"/>
                </a:solidFill>
                <a:latin typeface="JvxvfbHdxlynAdvTT3713a231+20"/>
              </a:rPr>
              <a:t>’</a:t>
            </a:r>
            <a:r>
              <a:rPr lang="en-US" sz="2400" dirty="0">
                <a:solidFill>
                  <a:srgbClr val="000000"/>
                </a:solidFill>
                <a:latin typeface="PxwhpkYjvmpsAdvTT5ada87cc"/>
              </a:rPr>
              <a:t>s) with focus on enabling WSNs (Gutierrez et al. </a:t>
            </a:r>
            <a:r>
              <a:rPr lang="en-US" sz="2400" dirty="0">
                <a:solidFill>
                  <a:srgbClr val="0000FF"/>
                </a:solidFill>
                <a:latin typeface="PxwhpkYjvmpsAdvTT5ada87cc"/>
              </a:rPr>
              <a:t>2001</a:t>
            </a:r>
            <a:r>
              <a:rPr lang="en-US" sz="2400" dirty="0">
                <a:solidFill>
                  <a:srgbClr val="000000"/>
                </a:solidFill>
                <a:latin typeface="PxwhpkYjvmpsAdvTT5ada87cc"/>
              </a:rPr>
              <a:t>;  Callaway et al. </a:t>
            </a:r>
            <a:r>
              <a:rPr lang="en-US" sz="2400" dirty="0">
                <a:solidFill>
                  <a:srgbClr val="0000FF"/>
                </a:solidFill>
                <a:latin typeface="PxwhpkYjvmpsAdvTT5ada87cc"/>
              </a:rPr>
              <a:t>2002</a:t>
            </a:r>
            <a:r>
              <a:rPr lang="en-US" sz="2400" dirty="0">
                <a:solidFill>
                  <a:srgbClr val="000000"/>
                </a:solidFill>
                <a:latin typeface="PxwhpkYjvmpsAdvTT5ada87cc"/>
              </a:rPr>
              <a:t>; Howitt and Gutierrez </a:t>
            </a:r>
            <a:r>
              <a:rPr lang="en-US" sz="2400" dirty="0">
                <a:solidFill>
                  <a:srgbClr val="0000FF"/>
                </a:solidFill>
                <a:latin typeface="PxwhpkYjvmpsAdvTT5ada87cc"/>
              </a:rPr>
              <a:t>2003</a:t>
            </a:r>
            <a:r>
              <a:rPr lang="en-US" sz="2400" dirty="0">
                <a:solidFill>
                  <a:srgbClr val="000000"/>
                </a:solidFill>
                <a:latin typeface="PxwhpkYjvmpsAdvTT5ada87cc"/>
              </a:rPr>
              <a:t>). </a:t>
            </a:r>
          </a:p>
          <a:p>
            <a:pPr algn="l"/>
            <a:r>
              <a:rPr lang="en-US" sz="2400" dirty="0">
                <a:solidFill>
                  <a:schemeClr val="accent5">
                    <a:lumMod val="75000"/>
                  </a:schemeClr>
                </a:solidFill>
                <a:latin typeface="PxwhpkYjvmpsAdvTT5ada87cc"/>
              </a:rPr>
              <a:t>IEEE 802.15.4 focuses on low cost of deployment, low complexity, and low power consumption; it is designed for wireless sensor applications that require short range communication to maximize battery life. </a:t>
            </a:r>
          </a:p>
          <a:p>
            <a:pPr algn="l"/>
            <a:r>
              <a:rPr lang="en-US" sz="2400" dirty="0">
                <a:solidFill>
                  <a:srgbClr val="000000"/>
                </a:solidFill>
                <a:latin typeface="PxwhpkYjvmpsAdvTT5ada87cc"/>
              </a:rPr>
              <a:t>WSNs applications using IEEE 802.15.4 include residential, industrial, and environment monitoring, control and automation.</a:t>
            </a:r>
            <a:endParaRPr lang="en-US" sz="2400" dirty="0"/>
          </a:p>
        </p:txBody>
      </p:sp>
    </p:spTree>
    <p:extLst>
      <p:ext uri="{BB962C8B-B14F-4D97-AF65-F5344CB8AC3E}">
        <p14:creationId xmlns:p14="http://schemas.microsoft.com/office/powerpoint/2010/main" xmlns="" val="18482227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F830DE3-1192-47F5-B1ED-BD5B96A25A5E}"/>
              </a:ext>
            </a:extLst>
          </p:cNvPr>
          <p:cNvSpPr>
            <a:spLocks noGrp="1"/>
          </p:cNvSpPr>
          <p:nvPr>
            <p:ph idx="1"/>
          </p:nvPr>
        </p:nvSpPr>
        <p:spPr/>
        <p:txBody>
          <a:bodyPr>
            <a:normAutofit/>
          </a:bodyPr>
          <a:lstStyle/>
          <a:p>
            <a:r>
              <a:rPr lang="en-US" sz="2400" dirty="0">
                <a:solidFill>
                  <a:srgbClr val="000000"/>
                </a:solidFill>
                <a:latin typeface="PxwhpkYjvmpsAdvTT5ada87cc"/>
              </a:rPr>
              <a:t>IEEE 802.15.4 devices are designed to follow the physical and data-link layer protocols.</a:t>
            </a:r>
          </a:p>
          <a:p>
            <a:r>
              <a:rPr lang="en-US" sz="2400" dirty="0">
                <a:solidFill>
                  <a:srgbClr val="000000"/>
                </a:solidFill>
                <a:latin typeface="PxwhpkYjvmpsAdvTT5ada87cc"/>
              </a:rPr>
              <a:t>The physical layer supports 868/915 MHz low bands and 2.4 GHz high bands. </a:t>
            </a:r>
          </a:p>
          <a:p>
            <a:r>
              <a:rPr lang="en-US" sz="2400" dirty="0">
                <a:solidFill>
                  <a:srgbClr val="000000"/>
                </a:solidFill>
                <a:latin typeface="PxwhpkYjvmpsAdvTT5ada87cc"/>
              </a:rPr>
              <a:t>The MAC layer controls access to the radio channel </a:t>
            </a:r>
            <a:r>
              <a:rPr lang="en-US" sz="2400" dirty="0">
                <a:latin typeface="PxwhpkYjvmpsAdvTT5ada87cc"/>
              </a:rPr>
              <a:t>using the CSMA/CA mechanism. </a:t>
            </a:r>
          </a:p>
          <a:p>
            <a:r>
              <a:rPr lang="en-US" sz="2400" dirty="0">
                <a:latin typeface="PxwhpkYjvmpsAdvTT5ada87cc"/>
              </a:rPr>
              <a:t>The MAC layer is also responsible for validating  frames, frame delivery, network interface, network synchronization, device association, and secure services.</a:t>
            </a:r>
            <a:endParaRPr lang="en-US" sz="2400" dirty="0"/>
          </a:p>
        </p:txBody>
      </p:sp>
      <p:sp>
        <p:nvSpPr>
          <p:cNvPr id="4" name="Title 1">
            <a:extLst>
              <a:ext uri="{FF2B5EF4-FFF2-40B4-BE49-F238E27FC236}">
                <a16:creationId xmlns:a16="http://schemas.microsoft.com/office/drawing/2014/main" xmlns="" id="{84E28FA5-46E4-47CC-BB71-2ED7F7B71B4F}"/>
              </a:ext>
            </a:extLst>
          </p:cNvPr>
          <p:cNvSpPr>
            <a:spLocks noGrp="1"/>
          </p:cNvSpPr>
          <p:nvPr>
            <p:ph type="title"/>
          </p:nvPr>
        </p:nvSpPr>
        <p:spPr>
          <a:xfrm>
            <a:off x="838200" y="365125"/>
            <a:ext cx="10515600" cy="1325563"/>
          </a:xfrm>
        </p:spPr>
        <p:txBody>
          <a:bodyPr/>
          <a:lstStyle/>
          <a:p>
            <a:pPr algn="ctr"/>
            <a:r>
              <a:rPr lang="en-US" b="1" dirty="0">
                <a:solidFill>
                  <a:srgbClr val="FF0000"/>
                </a:solidFill>
              </a:rPr>
              <a:t>IEEE 802.15.4 low rate WPANs</a:t>
            </a:r>
          </a:p>
        </p:txBody>
      </p:sp>
    </p:spTree>
    <p:extLst>
      <p:ext uri="{BB962C8B-B14F-4D97-AF65-F5344CB8AC3E}">
        <p14:creationId xmlns:p14="http://schemas.microsoft.com/office/powerpoint/2010/main" xmlns="" val="2703635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6BB852A5-8816-46C4-BD71-3703C8E572B2}"/>
              </a:ext>
            </a:extLst>
          </p:cNvPr>
          <p:cNvPicPr>
            <a:picLocks noGrp="1" noChangeAspect="1"/>
          </p:cNvPicPr>
          <p:nvPr>
            <p:ph idx="1"/>
          </p:nvPr>
        </p:nvPicPr>
        <p:blipFill rotWithShape="1">
          <a:blip r:embed="rId2" cstate="print"/>
          <a:srcRect l="5511" t="21888" r="6458" b="9084"/>
          <a:stretch/>
        </p:blipFill>
        <p:spPr>
          <a:xfrm>
            <a:off x="1263869" y="1119351"/>
            <a:ext cx="9372600" cy="5010807"/>
          </a:xfrm>
          <a:ln>
            <a:solidFill>
              <a:schemeClr val="tx1"/>
            </a:solidFill>
          </a:ln>
        </p:spPr>
      </p:pic>
      <p:sp>
        <p:nvSpPr>
          <p:cNvPr id="4" name="Title 1">
            <a:extLst>
              <a:ext uri="{FF2B5EF4-FFF2-40B4-BE49-F238E27FC236}">
                <a16:creationId xmlns:a16="http://schemas.microsoft.com/office/drawing/2014/main" xmlns="" id="{84E28FA5-46E4-47CC-BB71-2ED7F7B71B4F}"/>
              </a:ext>
            </a:extLst>
          </p:cNvPr>
          <p:cNvSpPr>
            <a:spLocks noGrp="1"/>
          </p:cNvSpPr>
          <p:nvPr>
            <p:ph type="title"/>
          </p:nvPr>
        </p:nvSpPr>
        <p:spPr>
          <a:xfrm>
            <a:off x="822434" y="0"/>
            <a:ext cx="10515600" cy="1325563"/>
          </a:xfrm>
        </p:spPr>
        <p:txBody>
          <a:bodyPr/>
          <a:lstStyle/>
          <a:p>
            <a:pPr algn="ctr"/>
            <a:r>
              <a:rPr lang="en-US" b="1" dirty="0">
                <a:solidFill>
                  <a:srgbClr val="FF0000"/>
                </a:solidFill>
              </a:rPr>
              <a:t>IEEE 802.15.4 low rate WPANs</a:t>
            </a:r>
          </a:p>
        </p:txBody>
      </p:sp>
    </p:spTree>
    <p:extLst>
      <p:ext uri="{BB962C8B-B14F-4D97-AF65-F5344CB8AC3E}">
        <p14:creationId xmlns:p14="http://schemas.microsoft.com/office/powerpoint/2010/main" xmlns="" val="2110378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5D460223-65D8-412F-9361-3A2D26749648}"/>
              </a:ext>
            </a:extLst>
          </p:cNvPr>
          <p:cNvPicPr>
            <a:picLocks noGrp="1" noChangeAspect="1"/>
          </p:cNvPicPr>
          <p:nvPr>
            <p:ph idx="1"/>
          </p:nvPr>
        </p:nvPicPr>
        <p:blipFill rotWithShape="1">
          <a:blip r:embed="rId2" cstate="print"/>
          <a:srcRect l="8351" t="23571" r="8351" b="37706"/>
          <a:stretch/>
        </p:blipFill>
        <p:spPr>
          <a:xfrm>
            <a:off x="2133600" y="1417639"/>
            <a:ext cx="8077200" cy="3230561"/>
          </a:xfrm>
          <a:ln>
            <a:solidFill>
              <a:schemeClr val="tx1"/>
            </a:solidFill>
          </a:ln>
        </p:spPr>
      </p:pic>
      <p:sp>
        <p:nvSpPr>
          <p:cNvPr id="4" name="Title 1">
            <a:extLst>
              <a:ext uri="{FF2B5EF4-FFF2-40B4-BE49-F238E27FC236}">
                <a16:creationId xmlns:a16="http://schemas.microsoft.com/office/drawing/2014/main" xmlns="" id="{84E28FA5-46E4-47CC-BB71-2ED7F7B71B4F}"/>
              </a:ext>
            </a:extLst>
          </p:cNvPr>
          <p:cNvSpPr>
            <a:spLocks noGrp="1"/>
          </p:cNvSpPr>
          <p:nvPr>
            <p:ph type="title"/>
          </p:nvPr>
        </p:nvSpPr>
        <p:spPr>
          <a:xfrm>
            <a:off x="822434" y="189186"/>
            <a:ext cx="10515600" cy="1325563"/>
          </a:xfrm>
        </p:spPr>
        <p:txBody>
          <a:bodyPr/>
          <a:lstStyle/>
          <a:p>
            <a:pPr algn="ctr"/>
            <a:r>
              <a:rPr lang="en-US" b="1" dirty="0">
                <a:solidFill>
                  <a:srgbClr val="FF0000"/>
                </a:solidFill>
              </a:rPr>
              <a:t>IEEE 802.15.4 low rate WPANs</a:t>
            </a:r>
          </a:p>
        </p:txBody>
      </p:sp>
    </p:spTree>
    <p:extLst>
      <p:ext uri="{BB962C8B-B14F-4D97-AF65-F5344CB8AC3E}">
        <p14:creationId xmlns:p14="http://schemas.microsoft.com/office/powerpoint/2010/main" xmlns="" val="35896855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99B8689-8160-4464-9298-D16C00D90E70}"/>
              </a:ext>
            </a:extLst>
          </p:cNvPr>
          <p:cNvSpPr>
            <a:spLocks noGrp="1"/>
          </p:cNvSpPr>
          <p:nvPr>
            <p:ph idx="1"/>
          </p:nvPr>
        </p:nvSpPr>
        <p:spPr>
          <a:xfrm>
            <a:off x="727841" y="1589142"/>
            <a:ext cx="10515600" cy="4351338"/>
          </a:xfrm>
        </p:spPr>
        <p:txBody>
          <a:bodyPr>
            <a:noAutofit/>
          </a:bodyPr>
          <a:lstStyle/>
          <a:p>
            <a:pPr algn="just"/>
            <a:r>
              <a:rPr lang="en-US" sz="2400" dirty="0">
                <a:solidFill>
                  <a:srgbClr val="000000"/>
                </a:solidFill>
                <a:latin typeface="PxwhpkYjvmpsAdvTT5ada87cc"/>
              </a:rPr>
              <a:t>The intent of IEEE 802.15.4 is to address applications where existing WPAN solutions are too expensive and the performance of a technology such as Bluetooth is not required. </a:t>
            </a:r>
          </a:p>
          <a:p>
            <a:pPr algn="just"/>
            <a:r>
              <a:rPr lang="en-US" sz="2400" dirty="0">
                <a:solidFill>
                  <a:srgbClr val="000000"/>
                </a:solidFill>
                <a:latin typeface="PxwhpkYjvmpsAdvTT5ada87cc"/>
              </a:rPr>
              <a:t>IEEE 802.15.4 LR-WPANs complement other WPAN technologies by providing very low power consumption capabilities at very low cost, thus enabling applications that were previously impractical. </a:t>
            </a:r>
            <a:endParaRPr lang="en-US" sz="2400" dirty="0"/>
          </a:p>
        </p:txBody>
      </p:sp>
    </p:spTree>
    <p:extLst>
      <p:ext uri="{BB962C8B-B14F-4D97-AF65-F5344CB8AC3E}">
        <p14:creationId xmlns:p14="http://schemas.microsoft.com/office/powerpoint/2010/main" xmlns="" val="9692295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2C8EAD8-6278-4DBA-8906-C251E190F77A}"/>
              </a:ext>
            </a:extLst>
          </p:cNvPr>
          <p:cNvSpPr>
            <a:spLocks noGrp="1"/>
          </p:cNvSpPr>
          <p:nvPr>
            <p:ph idx="1"/>
          </p:nvPr>
        </p:nvSpPr>
        <p:spPr>
          <a:xfrm>
            <a:off x="1981200" y="274639"/>
            <a:ext cx="8229600" cy="5851525"/>
          </a:xfrm>
        </p:spPr>
        <p:txBody>
          <a:bodyPr>
            <a:noAutofit/>
          </a:bodyPr>
          <a:lstStyle/>
          <a:p>
            <a:r>
              <a:rPr lang="en-US" sz="2000" dirty="0">
                <a:latin typeface="PxwhpkYjvmpsAdvTT5ada87cc"/>
              </a:rPr>
              <a:t>As previously stated, like all IEEE 802 standards, the IEEE 802.15.4 standard encompasses only PHY layer and portions of the data link layer (DLL). </a:t>
            </a:r>
          </a:p>
          <a:p>
            <a:r>
              <a:rPr lang="en-US" sz="2000" dirty="0">
                <a:latin typeface="PxwhpkYjvmpsAdvTT5ada87cc"/>
              </a:rPr>
              <a:t>Higher layer protocols are at the discretion of the individual applications utilized in an in-home network environment. </a:t>
            </a:r>
          </a:p>
          <a:p>
            <a:r>
              <a:rPr lang="en-US" sz="2000" dirty="0">
                <a:latin typeface="PxwhpkYjvmpsAdvTT5ada87cc"/>
              </a:rPr>
              <a:t>In traditional wired networks, the network layer is responsible for topology construction and maintenance, as well as naming and binding services, which incorporate the necessary tasks of addressing, routing, and security. </a:t>
            </a:r>
          </a:p>
          <a:p>
            <a:r>
              <a:rPr lang="en-US" sz="2000" dirty="0">
                <a:latin typeface="PxwhpkYjvmpsAdvTT5ada87cc"/>
              </a:rPr>
              <a:t>The same services exist for wireless in-home networks, but are far more challenging to implement because of the premium placed on energy conservation.</a:t>
            </a:r>
          </a:p>
          <a:p>
            <a:r>
              <a:rPr lang="en-US" sz="2000" dirty="0">
                <a:latin typeface="PxwhpkYjvmpsAdvTT5ada87cc"/>
              </a:rPr>
              <a:t>In fact, it is important for any network layer implementation built on the already energy conscious IEEE 802.15.4 standard to be equally conservative.</a:t>
            </a:r>
          </a:p>
          <a:p>
            <a:r>
              <a:rPr lang="en-US" sz="2000" dirty="0">
                <a:latin typeface="PxwhpkYjvmpsAdvTT5ada87cc"/>
              </a:rPr>
              <a:t> Network layers built on the standard must be self-organizing and self-maintaining, to minimize total cost to the consumer user.</a:t>
            </a:r>
            <a:endParaRPr lang="en-US" sz="2000" dirty="0"/>
          </a:p>
        </p:txBody>
      </p:sp>
    </p:spTree>
    <p:extLst>
      <p:ext uri="{BB962C8B-B14F-4D97-AF65-F5344CB8AC3E}">
        <p14:creationId xmlns:p14="http://schemas.microsoft.com/office/powerpoint/2010/main" xmlns="" val="40271409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CD6D07-2AFA-4D7F-B2F6-D223FE591F70}"/>
              </a:ext>
            </a:extLst>
          </p:cNvPr>
          <p:cNvSpPr>
            <a:spLocks noGrp="1"/>
          </p:cNvSpPr>
          <p:nvPr>
            <p:ph type="title"/>
          </p:nvPr>
        </p:nvSpPr>
        <p:spPr/>
        <p:txBody>
          <a:bodyPr/>
          <a:lstStyle/>
          <a:p>
            <a:pPr algn="ctr"/>
            <a:r>
              <a:rPr lang="en-US" b="1" dirty="0" smtClean="0">
                <a:solidFill>
                  <a:srgbClr val="FF0000"/>
                </a:solidFill>
              </a:rPr>
              <a:t>Protocol Stake of IEEE 802.15.4</a:t>
            </a:r>
            <a:endParaRPr lang="en-US" b="1" dirty="0">
              <a:solidFill>
                <a:srgbClr val="FF0000"/>
              </a:solidFill>
            </a:endParaRPr>
          </a:p>
        </p:txBody>
      </p:sp>
      <p:pic>
        <p:nvPicPr>
          <p:cNvPr id="5" name="Content Placeholder 4">
            <a:extLst>
              <a:ext uri="{FF2B5EF4-FFF2-40B4-BE49-F238E27FC236}">
                <a16:creationId xmlns:a16="http://schemas.microsoft.com/office/drawing/2014/main" xmlns="" id="{CF6A8D36-45FE-46C1-A222-910BA3C28F54}"/>
              </a:ext>
            </a:extLst>
          </p:cNvPr>
          <p:cNvPicPr>
            <a:picLocks noGrp="1" noChangeAspect="1"/>
          </p:cNvPicPr>
          <p:nvPr>
            <p:ph idx="1"/>
          </p:nvPr>
        </p:nvPicPr>
        <p:blipFill rotWithShape="1">
          <a:blip r:embed="rId2" cstate="print"/>
          <a:srcRect l="9297" t="40407" r="11190" b="7401"/>
          <a:stretch/>
        </p:blipFill>
        <p:spPr>
          <a:xfrm>
            <a:off x="2111828" y="2020389"/>
            <a:ext cx="8382000" cy="3810001"/>
          </a:xfrm>
        </p:spPr>
      </p:pic>
    </p:spTree>
    <p:extLst>
      <p:ext uri="{BB962C8B-B14F-4D97-AF65-F5344CB8AC3E}">
        <p14:creationId xmlns:p14="http://schemas.microsoft.com/office/powerpoint/2010/main" xmlns="" val="24539508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A61CAD4-DB5C-4815-B02D-21B26E948A31}"/>
              </a:ext>
            </a:extLst>
          </p:cNvPr>
          <p:cNvSpPr>
            <a:spLocks noGrp="1"/>
          </p:cNvSpPr>
          <p:nvPr>
            <p:ph idx="1"/>
          </p:nvPr>
        </p:nvSpPr>
        <p:spPr/>
        <p:txBody>
          <a:bodyPr>
            <a:noAutofit/>
          </a:bodyPr>
          <a:lstStyle/>
          <a:p>
            <a:pPr algn="just"/>
            <a:r>
              <a:rPr lang="en-US" sz="2400" dirty="0">
                <a:latin typeface="PxwhpkYjvmpsAdvTT5ada87cc"/>
              </a:rPr>
              <a:t>The IEEE 802 standard splits the DLL into two sublayers, the MAC and logical link control (LLC) sublayers. </a:t>
            </a:r>
          </a:p>
          <a:p>
            <a:pPr algn="just"/>
            <a:r>
              <a:rPr lang="en-US" sz="2400" dirty="0">
                <a:latin typeface="PxwhpkYjvmpsAdvTT5ada87cc"/>
              </a:rPr>
              <a:t>The LLC is standardized in 802.2 and is common among the 802 standards such as 802.3, 802.11, and 802.15.1, while the MAC sublayer is closer to the hardware and may vary with the physical layer implementation.</a:t>
            </a:r>
          </a:p>
          <a:p>
            <a:pPr algn="just"/>
            <a:r>
              <a:rPr lang="en-US" sz="2400" dirty="0">
                <a:latin typeface="PxwhpkYjvmpsAdvTT5ada87cc"/>
              </a:rPr>
              <a:t>The features of the IEEE 802.15.4 MAC are association and disassociation, acknowledged frame delivery, channel access mechanism, frame validation, guaranteed time slot management, and beacon management.</a:t>
            </a:r>
            <a:endParaRPr lang="en-US" sz="2400" dirty="0"/>
          </a:p>
        </p:txBody>
      </p:sp>
      <p:sp>
        <p:nvSpPr>
          <p:cNvPr id="4" name="Title 1">
            <a:extLst>
              <a:ext uri="{FF2B5EF4-FFF2-40B4-BE49-F238E27FC236}">
                <a16:creationId xmlns:a16="http://schemas.microsoft.com/office/drawing/2014/main" xmlns="" id="{68CD6D07-2AFA-4D7F-B2F6-D223FE591F70}"/>
              </a:ext>
            </a:extLst>
          </p:cNvPr>
          <p:cNvSpPr>
            <a:spLocks noGrp="1"/>
          </p:cNvSpPr>
          <p:nvPr>
            <p:ph type="title"/>
          </p:nvPr>
        </p:nvSpPr>
        <p:spPr/>
        <p:txBody>
          <a:bodyPr/>
          <a:lstStyle/>
          <a:p>
            <a:pPr algn="ctr"/>
            <a:r>
              <a:rPr lang="en-US" b="1" dirty="0" smtClean="0">
                <a:solidFill>
                  <a:srgbClr val="FF0000"/>
                </a:solidFill>
              </a:rPr>
              <a:t>Protocol Stake of IEEE 802.15.4</a:t>
            </a:r>
            <a:endParaRPr lang="en-US" b="1" dirty="0">
              <a:solidFill>
                <a:srgbClr val="FF0000"/>
              </a:solidFill>
            </a:endParaRPr>
          </a:p>
        </p:txBody>
      </p:sp>
    </p:spTree>
    <p:extLst>
      <p:ext uri="{BB962C8B-B14F-4D97-AF65-F5344CB8AC3E}">
        <p14:creationId xmlns:p14="http://schemas.microsoft.com/office/powerpoint/2010/main" xmlns="" val="3715505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D2D8A8-544A-4261-A4D3-C030DF82B8DC}"/>
              </a:ext>
            </a:extLst>
          </p:cNvPr>
          <p:cNvSpPr>
            <a:spLocks noGrp="1"/>
          </p:cNvSpPr>
          <p:nvPr>
            <p:ph type="title"/>
          </p:nvPr>
        </p:nvSpPr>
        <p:spPr/>
        <p:txBody>
          <a:bodyPr/>
          <a:lstStyle/>
          <a:p>
            <a:pPr algn="ctr"/>
            <a:r>
              <a:rPr lang="en-US" b="1" dirty="0" smtClean="0">
                <a:solidFill>
                  <a:srgbClr val="FF0000"/>
                </a:solidFill>
              </a:rPr>
              <a:t>Topology </a:t>
            </a:r>
            <a:endParaRPr lang="en-US" b="1" dirty="0">
              <a:solidFill>
                <a:srgbClr val="FF0000"/>
              </a:solidFill>
            </a:endParaRPr>
          </a:p>
        </p:txBody>
      </p:sp>
      <p:sp>
        <p:nvSpPr>
          <p:cNvPr id="3" name="Content Placeholder 2">
            <a:extLst>
              <a:ext uri="{FF2B5EF4-FFF2-40B4-BE49-F238E27FC236}">
                <a16:creationId xmlns:a16="http://schemas.microsoft.com/office/drawing/2014/main" xmlns="" id="{73C7FBEF-008D-40BB-B741-20D02F941D8B}"/>
              </a:ext>
            </a:extLst>
          </p:cNvPr>
          <p:cNvSpPr>
            <a:spLocks noGrp="1"/>
          </p:cNvSpPr>
          <p:nvPr>
            <p:ph idx="1"/>
          </p:nvPr>
        </p:nvSpPr>
        <p:spPr/>
        <p:txBody>
          <a:bodyPr>
            <a:normAutofit fontScale="92500" lnSpcReduction="10000"/>
          </a:bodyPr>
          <a:lstStyle/>
          <a:p>
            <a:pPr marL="0" indent="0" algn="just">
              <a:buNone/>
            </a:pPr>
            <a:r>
              <a:rPr lang="en-US" sz="2400" dirty="0">
                <a:solidFill>
                  <a:schemeClr val="accent5">
                    <a:lumMod val="75000"/>
                  </a:schemeClr>
                </a:solidFill>
                <a:latin typeface="PxwhpkYjvmpsAdvTT5ada87cc"/>
              </a:rPr>
              <a:t>The IEEE 802.15.4 standard allows the formation of the star and peer-to-peer topology for communication between </a:t>
            </a:r>
            <a:r>
              <a:rPr lang="en-US" sz="2400" dirty="0">
                <a:solidFill>
                  <a:schemeClr val="accent5">
                    <a:lumMod val="75000"/>
                  </a:schemeClr>
                </a:solidFill>
                <a:latin typeface="RmyxwtTpnnvfAdvTTf2e4df62.I"/>
              </a:rPr>
              <a:t>network </a:t>
            </a:r>
            <a:r>
              <a:rPr lang="en-US" sz="2400" dirty="0">
                <a:solidFill>
                  <a:schemeClr val="accent5">
                    <a:lumMod val="75000"/>
                  </a:schemeClr>
                </a:solidFill>
                <a:latin typeface="PxwhpkYjvmpsAdvTT5ada87cc"/>
              </a:rPr>
              <a:t>devices</a:t>
            </a:r>
          </a:p>
          <a:p>
            <a:pPr algn="just"/>
            <a:r>
              <a:rPr lang="en-US" sz="2400" dirty="0">
                <a:latin typeface="PxwhpkYjvmpsAdvTT5ada87cc"/>
              </a:rPr>
              <a:t>In the star topology, the communication is performed between network devices and a single central controller, called the PAN coordinator. A network device is either the initiation point or the termination point for network communications. The PAN coordinator is in charge of managing all the star PAN functionality</a:t>
            </a:r>
            <a:r>
              <a:rPr lang="en-US" sz="2400" dirty="0" smtClean="0">
                <a:latin typeface="PxwhpkYjvmpsAdvTT5ada87cc"/>
              </a:rPr>
              <a:t>.</a:t>
            </a:r>
          </a:p>
          <a:p>
            <a:pPr algn="just"/>
            <a:r>
              <a:rPr lang="en-US" sz="2400" dirty="0">
                <a:latin typeface="PxwhpkYjvmpsAdvTT5ada87cc"/>
              </a:rPr>
              <a:t>In the peer-to-peer topology, every network device can communicate with any other within its range. This topology also contains a PAN coordinator, which acts as the root of the network. Peer-to-peer topology allows more complex network formations to be implemented; e.g., ad hoc and self-con</a:t>
            </a:r>
            <a:r>
              <a:rPr lang="en-US" sz="2400" dirty="0">
                <a:latin typeface="MrgwysNqlnylAdvTT5ada87cc+fb"/>
              </a:rPr>
              <a:t>fi</a:t>
            </a:r>
            <a:r>
              <a:rPr lang="en-US" sz="2400" dirty="0">
                <a:latin typeface="PxwhpkYjvmpsAdvTT5ada87cc"/>
              </a:rPr>
              <a:t>guring networks. The routing mechanisms required for multi-hopping are part of the network layer and are therefore, not in the scope of IEEE 802.15.4.</a:t>
            </a:r>
            <a:endParaRPr lang="en-US" sz="2400" dirty="0"/>
          </a:p>
          <a:p>
            <a:endParaRPr lang="en-US" sz="2400" dirty="0"/>
          </a:p>
        </p:txBody>
      </p:sp>
    </p:spTree>
    <p:extLst>
      <p:ext uri="{BB962C8B-B14F-4D97-AF65-F5344CB8AC3E}">
        <p14:creationId xmlns:p14="http://schemas.microsoft.com/office/powerpoint/2010/main" xmlns="" val="26652640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D26FEBE6-7FB9-4CBE-88FB-0F7F891E8DC2}"/>
              </a:ext>
            </a:extLst>
          </p:cNvPr>
          <p:cNvPicPr>
            <a:picLocks noGrp="1" noChangeAspect="1"/>
          </p:cNvPicPr>
          <p:nvPr>
            <p:ph idx="1"/>
          </p:nvPr>
        </p:nvPicPr>
        <p:blipFill rotWithShape="1">
          <a:blip r:embed="rId2" cstate="print"/>
          <a:srcRect l="10244" t="28621" r="12138" b="14135"/>
          <a:stretch/>
        </p:blipFill>
        <p:spPr>
          <a:xfrm>
            <a:off x="1981200" y="1600200"/>
            <a:ext cx="8229600" cy="4343400"/>
          </a:xfrm>
        </p:spPr>
      </p:pic>
      <p:sp>
        <p:nvSpPr>
          <p:cNvPr id="4" name="Title 1">
            <a:extLst>
              <a:ext uri="{FF2B5EF4-FFF2-40B4-BE49-F238E27FC236}">
                <a16:creationId xmlns:a16="http://schemas.microsoft.com/office/drawing/2014/main" xmlns="" id="{BAD2D8A8-544A-4261-A4D3-C030DF82B8DC}"/>
              </a:ext>
            </a:extLst>
          </p:cNvPr>
          <p:cNvSpPr>
            <a:spLocks noGrp="1"/>
          </p:cNvSpPr>
          <p:nvPr>
            <p:ph type="title"/>
          </p:nvPr>
        </p:nvSpPr>
        <p:spPr/>
        <p:txBody>
          <a:bodyPr/>
          <a:lstStyle/>
          <a:p>
            <a:pPr algn="ctr"/>
            <a:r>
              <a:rPr lang="en-US" b="1" dirty="0" smtClean="0">
                <a:solidFill>
                  <a:srgbClr val="FF0000"/>
                </a:solidFill>
              </a:rPr>
              <a:t>Topology </a:t>
            </a:r>
            <a:endParaRPr lang="en-US" b="1" dirty="0">
              <a:solidFill>
                <a:srgbClr val="FF0000"/>
              </a:solidFill>
            </a:endParaRPr>
          </a:p>
        </p:txBody>
      </p:sp>
    </p:spTree>
    <p:extLst>
      <p:ext uri="{BB962C8B-B14F-4D97-AF65-F5344CB8AC3E}">
        <p14:creationId xmlns:p14="http://schemas.microsoft.com/office/powerpoint/2010/main" xmlns="" val="548383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38F16C3-0649-43B5-AB67-2690F8099F91}"/>
              </a:ext>
            </a:extLst>
          </p:cNvPr>
          <p:cNvSpPr>
            <a:spLocks noGrp="1"/>
          </p:cNvSpPr>
          <p:nvPr>
            <p:ph idx="1"/>
          </p:nvPr>
        </p:nvSpPr>
        <p:spPr/>
        <p:txBody>
          <a:bodyPr>
            <a:normAutofit/>
          </a:bodyPr>
          <a:lstStyle/>
          <a:p>
            <a:pPr marL="0" indent="0" algn="just">
              <a:buNone/>
            </a:pPr>
            <a:r>
              <a:rPr lang="en-US" dirty="0">
                <a:latin typeface="PxwhpkYjvmpsAdvTT5ada87cc"/>
              </a:rPr>
              <a:t>Wireless S</a:t>
            </a:r>
            <a:r>
              <a:rPr lang="en-US" dirty="0" smtClean="0">
                <a:latin typeface="PxwhpkYjvmpsAdvTT5ada87cc"/>
              </a:rPr>
              <a:t>ensor Network standards </a:t>
            </a:r>
            <a:r>
              <a:rPr lang="en-US" dirty="0">
                <a:latin typeface="PxwhpkYjvmpsAdvTT5ada87cc"/>
              </a:rPr>
              <a:t>have been developed with a key design </a:t>
            </a:r>
            <a:r>
              <a:rPr lang="en-US" dirty="0" smtClean="0">
                <a:latin typeface="PxwhpkYjvmpsAdvTT5ada87cc"/>
              </a:rPr>
              <a:t>requirement for </a:t>
            </a:r>
            <a:r>
              <a:rPr lang="en-US" dirty="0">
                <a:latin typeface="PxwhpkYjvmpsAdvTT5ada87cc"/>
              </a:rPr>
              <a:t>low power consumption. The standards de</a:t>
            </a:r>
            <a:r>
              <a:rPr lang="en-US" dirty="0">
                <a:latin typeface="MrgwysNqlnylAdvTT5ada87cc+fb"/>
              </a:rPr>
              <a:t>fi</a:t>
            </a:r>
            <a:r>
              <a:rPr lang="en-US" dirty="0">
                <a:latin typeface="PxwhpkYjvmpsAdvTT5ada87cc"/>
              </a:rPr>
              <a:t>ne the functions and </a:t>
            </a:r>
            <a:r>
              <a:rPr lang="en-US" dirty="0" smtClean="0">
                <a:latin typeface="PxwhpkYjvmpsAdvTT5ada87cc"/>
              </a:rPr>
              <a:t>protocols necessary </a:t>
            </a:r>
            <a:r>
              <a:rPr lang="en-US" dirty="0">
                <a:latin typeface="PxwhpkYjvmpsAdvTT5ada87cc"/>
              </a:rPr>
              <a:t>for sensor nodes to interface with a variety of networks.</a:t>
            </a:r>
            <a:endParaRPr lang="en-US" dirty="0"/>
          </a:p>
        </p:txBody>
      </p:sp>
      <p:sp>
        <p:nvSpPr>
          <p:cNvPr id="5" name="Title 1">
            <a:extLst>
              <a:ext uri="{FF2B5EF4-FFF2-40B4-BE49-F238E27FC236}">
                <a16:creationId xmlns:a16="http://schemas.microsoft.com/office/drawing/2014/main" xmlns="" id="{1C2C6C9F-DA88-42BA-973A-9DB2CB409913}"/>
              </a:ext>
            </a:extLst>
          </p:cNvPr>
          <p:cNvSpPr>
            <a:spLocks noGrp="1"/>
          </p:cNvSpPr>
          <p:nvPr>
            <p:ph type="title"/>
          </p:nvPr>
        </p:nvSpPr>
        <p:spPr>
          <a:xfrm>
            <a:off x="1776249" y="716072"/>
            <a:ext cx="8229600" cy="639762"/>
          </a:xfrm>
        </p:spPr>
        <p:txBody>
          <a:bodyPr>
            <a:normAutofit fontScale="90000"/>
          </a:bodyPr>
          <a:lstStyle/>
          <a:p>
            <a:pPr algn="ctr"/>
            <a:r>
              <a:rPr lang="en-US" sz="4800" b="1" dirty="0">
                <a:solidFill>
                  <a:srgbClr val="FF0000"/>
                </a:solidFill>
                <a:latin typeface="VvmmqyVvjhcyAdvTTeeee58d9.B"/>
              </a:rPr>
              <a:t>WSNs Standards</a:t>
            </a:r>
            <a:endParaRPr lang="en-US" sz="4800" b="1" dirty="0">
              <a:solidFill>
                <a:srgbClr val="FF0000"/>
              </a:solidFill>
            </a:endParaRPr>
          </a:p>
        </p:txBody>
      </p:sp>
    </p:spTree>
    <p:extLst>
      <p:ext uri="{BB962C8B-B14F-4D97-AF65-F5344CB8AC3E}">
        <p14:creationId xmlns:p14="http://schemas.microsoft.com/office/powerpoint/2010/main" xmlns="" val="29343034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336056-A95E-4055-9C86-C86CA280651B}"/>
              </a:ext>
            </a:extLst>
          </p:cNvPr>
          <p:cNvSpPr>
            <a:spLocks noGrp="1"/>
          </p:cNvSpPr>
          <p:nvPr>
            <p:ph type="title"/>
          </p:nvPr>
        </p:nvSpPr>
        <p:spPr>
          <a:xfrm>
            <a:off x="1981200" y="274638"/>
            <a:ext cx="8229600" cy="715962"/>
          </a:xfrm>
        </p:spPr>
        <p:txBody>
          <a:bodyPr>
            <a:normAutofit/>
          </a:bodyPr>
          <a:lstStyle/>
          <a:p>
            <a:pPr algn="ctr"/>
            <a:r>
              <a:rPr lang="en-US" b="1" dirty="0">
                <a:solidFill>
                  <a:srgbClr val="FF0000"/>
                </a:solidFill>
              </a:rPr>
              <a:t>ZigBee</a:t>
            </a:r>
          </a:p>
        </p:txBody>
      </p:sp>
      <p:sp>
        <p:nvSpPr>
          <p:cNvPr id="3" name="Content Placeholder 2">
            <a:extLst>
              <a:ext uri="{FF2B5EF4-FFF2-40B4-BE49-F238E27FC236}">
                <a16:creationId xmlns:a16="http://schemas.microsoft.com/office/drawing/2014/main" xmlns="" id="{67A50458-9FD5-499B-8768-F000AAEABD62}"/>
              </a:ext>
            </a:extLst>
          </p:cNvPr>
          <p:cNvSpPr>
            <a:spLocks noGrp="1"/>
          </p:cNvSpPr>
          <p:nvPr>
            <p:ph idx="1"/>
          </p:nvPr>
        </p:nvSpPr>
        <p:spPr>
          <a:xfrm>
            <a:off x="1981200" y="1143001"/>
            <a:ext cx="8229600" cy="4983163"/>
          </a:xfrm>
        </p:spPr>
        <p:txBody>
          <a:bodyPr>
            <a:noAutofit/>
          </a:bodyPr>
          <a:lstStyle/>
          <a:p>
            <a:pPr algn="just"/>
            <a:r>
              <a:rPr lang="en-US" sz="2000" dirty="0">
                <a:solidFill>
                  <a:srgbClr val="000000"/>
                </a:solidFill>
                <a:latin typeface="PxwhpkYjvmpsAdvTT5ada87cc"/>
              </a:rPr>
              <a:t>The ZigBee standard was publicly available as of June 2005 (ZigBee Alliance </a:t>
            </a:r>
            <a:r>
              <a:rPr lang="en-US" sz="2000" dirty="0">
                <a:solidFill>
                  <a:srgbClr val="0000FF"/>
                </a:solidFill>
                <a:latin typeface="PxwhpkYjvmpsAdvTT5ada87cc"/>
              </a:rPr>
              <a:t>2013</a:t>
            </a:r>
            <a:r>
              <a:rPr lang="en-US" sz="2000" dirty="0">
                <a:solidFill>
                  <a:srgbClr val="000000"/>
                </a:solidFill>
                <a:latin typeface="PxwhpkYjvmpsAdvTT5ada87cc"/>
              </a:rPr>
              <a:t>), it de</a:t>
            </a:r>
            <a:r>
              <a:rPr lang="en-US" sz="2000" dirty="0">
                <a:solidFill>
                  <a:srgbClr val="000000"/>
                </a:solidFill>
                <a:latin typeface="MrgwysNqlnylAdvTT5ada87cc+fb"/>
              </a:rPr>
              <a:t>fi</a:t>
            </a:r>
            <a:r>
              <a:rPr lang="en-US" sz="2000" dirty="0">
                <a:solidFill>
                  <a:srgbClr val="000000"/>
                </a:solidFill>
                <a:latin typeface="PxwhpkYjvmpsAdvTT5ada87cc"/>
              </a:rPr>
              <a:t>nes the higher layer communication protocols built on the IEEE 802.15.4 standards for LR-PANs. </a:t>
            </a:r>
          </a:p>
          <a:p>
            <a:pPr algn="just"/>
            <a:r>
              <a:rPr lang="en-US" sz="2000" dirty="0">
                <a:solidFill>
                  <a:srgbClr val="000000"/>
                </a:solidFill>
                <a:latin typeface="PxwhpkYjvmpsAdvTT5ada87cc"/>
              </a:rPr>
              <a:t>ZigBee got its name from the way bees zig and zag while tracking between </a:t>
            </a:r>
            <a:r>
              <a:rPr lang="en-US" sz="2000" dirty="0">
                <a:solidFill>
                  <a:srgbClr val="000000"/>
                </a:solidFill>
                <a:latin typeface="YvvhffJtlncwAdvGTIMES-R"/>
              </a:rPr>
              <a:t>fl</a:t>
            </a:r>
            <a:r>
              <a:rPr lang="en-US" sz="2000" dirty="0">
                <a:solidFill>
                  <a:srgbClr val="000000"/>
                </a:solidFill>
                <a:latin typeface="PxwhpkYjvmpsAdvTT5ada87cc"/>
              </a:rPr>
              <a:t>owers and relaying information to other bees about where to </a:t>
            </a:r>
            <a:r>
              <a:rPr lang="en-US" sz="2000" dirty="0">
                <a:solidFill>
                  <a:srgbClr val="000000"/>
                </a:solidFill>
                <a:latin typeface="MrgwysNqlnylAdvTT5ada87cc+fb"/>
              </a:rPr>
              <a:t>fi</a:t>
            </a:r>
            <a:r>
              <a:rPr lang="en-US" sz="2000" dirty="0">
                <a:solidFill>
                  <a:srgbClr val="000000"/>
                </a:solidFill>
                <a:latin typeface="PxwhpkYjvmpsAdvTT5ada87cc"/>
              </a:rPr>
              <a:t>nd resources. </a:t>
            </a:r>
          </a:p>
          <a:p>
            <a:pPr algn="just"/>
            <a:r>
              <a:rPr lang="en-US" sz="2000" dirty="0">
                <a:solidFill>
                  <a:srgbClr val="000000"/>
                </a:solidFill>
                <a:latin typeface="PxwhpkYjvmpsAdvTT5ada87cc"/>
              </a:rPr>
              <a:t>ZigBee is a simple, low cost, and low power wireless communication technology used in embedded applications. </a:t>
            </a:r>
          </a:p>
          <a:p>
            <a:pPr algn="just"/>
            <a:r>
              <a:rPr lang="en-US" sz="2000" dirty="0">
                <a:solidFill>
                  <a:srgbClr val="000000"/>
                </a:solidFill>
                <a:latin typeface="PxwhpkYjvmpsAdvTT5ada87cc"/>
              </a:rPr>
              <a:t>ZigBee devices use very little power and can operate on a cell battery for many years. </a:t>
            </a:r>
          </a:p>
          <a:p>
            <a:pPr algn="just"/>
            <a:r>
              <a:rPr lang="en-US" sz="2000" dirty="0">
                <a:solidFill>
                  <a:srgbClr val="000000"/>
                </a:solidFill>
                <a:latin typeface="PxwhpkYjvmpsAdvTT5ada87cc"/>
              </a:rPr>
              <a:t>ZigBee has been introduced by IEEE with IEEE 802.15.4 standard and the ZigBee Alliance to provide the </a:t>
            </a:r>
            <a:r>
              <a:rPr lang="en-US" sz="2000" dirty="0">
                <a:solidFill>
                  <a:srgbClr val="000000"/>
                </a:solidFill>
                <a:latin typeface="MrgwysNqlnylAdvTT5ada87cc+fb"/>
              </a:rPr>
              <a:t>fi</a:t>
            </a:r>
            <a:r>
              <a:rPr lang="en-US" sz="2000" dirty="0">
                <a:solidFill>
                  <a:srgbClr val="000000"/>
                </a:solidFill>
                <a:latin typeface="PxwhpkYjvmpsAdvTT5ada87cc"/>
              </a:rPr>
              <a:t>rst general standard for such applications. </a:t>
            </a:r>
            <a:endParaRPr lang="en-US" sz="2000" dirty="0"/>
          </a:p>
        </p:txBody>
      </p:sp>
    </p:spTree>
    <p:extLst>
      <p:ext uri="{BB962C8B-B14F-4D97-AF65-F5344CB8AC3E}">
        <p14:creationId xmlns:p14="http://schemas.microsoft.com/office/powerpoint/2010/main" xmlns="" val="27657460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9654417-9F6F-4A2F-B05C-2E1B25C51091}"/>
              </a:ext>
            </a:extLst>
          </p:cNvPr>
          <p:cNvSpPr>
            <a:spLocks noGrp="1"/>
          </p:cNvSpPr>
          <p:nvPr>
            <p:ph idx="1"/>
          </p:nvPr>
        </p:nvSpPr>
        <p:spPr/>
        <p:txBody>
          <a:bodyPr>
            <a:normAutofit/>
          </a:bodyPr>
          <a:lstStyle/>
          <a:p>
            <a:pPr algn="l"/>
            <a:r>
              <a:rPr lang="en-US" sz="2400" dirty="0">
                <a:solidFill>
                  <a:srgbClr val="000000"/>
                </a:solidFill>
                <a:latin typeface="PxwhpkYjvmpsAdvTT5ada87cc"/>
              </a:rPr>
              <a:t>ZigBee is built on the robust radio (PHY) and medium access control (MAC) communication layers de</a:t>
            </a:r>
            <a:r>
              <a:rPr lang="en-US" sz="2400" dirty="0">
                <a:solidFill>
                  <a:srgbClr val="000000"/>
                </a:solidFill>
                <a:latin typeface="MrgwysNqlnylAdvTT5ada87cc+fb"/>
              </a:rPr>
              <a:t>fi</a:t>
            </a:r>
            <a:r>
              <a:rPr lang="en-US" sz="2400" dirty="0">
                <a:solidFill>
                  <a:srgbClr val="000000"/>
                </a:solidFill>
                <a:latin typeface="PxwhpkYjvmpsAdvTT5ada87cc"/>
              </a:rPr>
              <a:t>ned by the IEEE 802.15.4 standard for LR-WPANs. </a:t>
            </a:r>
          </a:p>
          <a:p>
            <a:pPr algn="l"/>
            <a:r>
              <a:rPr lang="en-US" sz="2400" dirty="0">
                <a:solidFill>
                  <a:srgbClr val="000000"/>
                </a:solidFill>
                <a:latin typeface="PxwhpkYjvmpsAdvTT5ada87cc"/>
              </a:rPr>
              <a:t>On the higher layer, ZigBee de</a:t>
            </a:r>
            <a:r>
              <a:rPr lang="en-US" sz="2400" dirty="0">
                <a:solidFill>
                  <a:srgbClr val="000000"/>
                </a:solidFill>
                <a:latin typeface="MrgwysNqlnylAdvTT5ada87cc+fb"/>
              </a:rPr>
              <a:t>fi</a:t>
            </a:r>
            <a:r>
              <a:rPr lang="en-US" sz="2400" dirty="0">
                <a:solidFill>
                  <a:srgbClr val="000000"/>
                </a:solidFill>
                <a:latin typeface="PxwhpkYjvmpsAdvTT5ada87cc"/>
              </a:rPr>
              <a:t>nes mesh, star and cluster tree network topologies with data security features and interoperable application pro</a:t>
            </a:r>
            <a:r>
              <a:rPr lang="en-US" sz="2400" dirty="0">
                <a:solidFill>
                  <a:srgbClr val="000000"/>
                </a:solidFill>
                <a:latin typeface="MrgwysNqlnylAdvTT5ada87cc+fb"/>
              </a:rPr>
              <a:t>fi</a:t>
            </a:r>
            <a:r>
              <a:rPr lang="en-US" sz="2400" dirty="0">
                <a:solidFill>
                  <a:srgbClr val="000000"/>
                </a:solidFill>
                <a:latin typeface="PxwhpkYjvmpsAdvTT5ada87cc"/>
              </a:rPr>
              <a:t>les</a:t>
            </a:r>
          </a:p>
        </p:txBody>
      </p:sp>
      <p:sp>
        <p:nvSpPr>
          <p:cNvPr id="4" name="Title 1">
            <a:extLst>
              <a:ext uri="{FF2B5EF4-FFF2-40B4-BE49-F238E27FC236}">
                <a16:creationId xmlns:a16="http://schemas.microsoft.com/office/drawing/2014/main" xmlns="" id="{10336056-A95E-4055-9C86-C86CA280651B}"/>
              </a:ext>
            </a:extLst>
          </p:cNvPr>
          <p:cNvSpPr>
            <a:spLocks noGrp="1"/>
          </p:cNvSpPr>
          <p:nvPr>
            <p:ph type="title"/>
          </p:nvPr>
        </p:nvSpPr>
        <p:spPr/>
        <p:txBody>
          <a:bodyPr>
            <a:normAutofit/>
          </a:bodyPr>
          <a:lstStyle/>
          <a:p>
            <a:pPr algn="ctr"/>
            <a:r>
              <a:rPr lang="en-US" b="1" dirty="0">
                <a:solidFill>
                  <a:srgbClr val="FF0000"/>
                </a:solidFill>
              </a:rPr>
              <a:t>ZigBee</a:t>
            </a:r>
          </a:p>
        </p:txBody>
      </p:sp>
    </p:spTree>
    <p:extLst>
      <p:ext uri="{BB962C8B-B14F-4D97-AF65-F5344CB8AC3E}">
        <p14:creationId xmlns:p14="http://schemas.microsoft.com/office/powerpoint/2010/main" xmlns="" val="26485620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DEEEF15-E0AA-4601-9BCE-DBFF4DDD2B2F}"/>
              </a:ext>
            </a:extLst>
          </p:cNvPr>
          <p:cNvPicPr>
            <a:picLocks noChangeAspect="1"/>
          </p:cNvPicPr>
          <p:nvPr/>
        </p:nvPicPr>
        <p:blipFill rotWithShape="1">
          <a:blip r:embed="rId2" cstate="print"/>
          <a:srcRect l="7499" t="21838" r="10001" b="7016"/>
          <a:stretch/>
        </p:blipFill>
        <p:spPr>
          <a:xfrm>
            <a:off x="727840" y="1633101"/>
            <a:ext cx="10103069" cy="4906961"/>
          </a:xfrm>
          <a:prstGeom prst="rect">
            <a:avLst/>
          </a:prstGeom>
        </p:spPr>
      </p:pic>
      <p:sp>
        <p:nvSpPr>
          <p:cNvPr id="6" name="Title 1">
            <a:extLst>
              <a:ext uri="{FF2B5EF4-FFF2-40B4-BE49-F238E27FC236}">
                <a16:creationId xmlns:a16="http://schemas.microsoft.com/office/drawing/2014/main" xmlns="" id="{10336056-A95E-4055-9C86-C86CA280651B}"/>
              </a:ext>
            </a:extLst>
          </p:cNvPr>
          <p:cNvSpPr>
            <a:spLocks noGrp="1"/>
          </p:cNvSpPr>
          <p:nvPr>
            <p:ph type="title"/>
          </p:nvPr>
        </p:nvSpPr>
        <p:spPr>
          <a:xfrm>
            <a:off x="838200" y="302063"/>
            <a:ext cx="10515600" cy="1325563"/>
          </a:xfrm>
        </p:spPr>
        <p:txBody>
          <a:bodyPr>
            <a:normAutofit/>
          </a:bodyPr>
          <a:lstStyle/>
          <a:p>
            <a:pPr algn="ctr"/>
            <a:r>
              <a:rPr lang="en-US" b="1" dirty="0">
                <a:solidFill>
                  <a:srgbClr val="FF0000"/>
                </a:solidFill>
              </a:rPr>
              <a:t>ZigBee</a:t>
            </a:r>
          </a:p>
        </p:txBody>
      </p:sp>
    </p:spTree>
    <p:extLst>
      <p:ext uri="{BB962C8B-B14F-4D97-AF65-F5344CB8AC3E}">
        <p14:creationId xmlns:p14="http://schemas.microsoft.com/office/powerpoint/2010/main" xmlns="" val="12493460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C08339-B0E9-476B-A835-46E6111EE2BC}"/>
              </a:ext>
            </a:extLst>
          </p:cNvPr>
          <p:cNvSpPr>
            <a:spLocks noGrp="1"/>
          </p:cNvSpPr>
          <p:nvPr>
            <p:ph type="title"/>
          </p:nvPr>
        </p:nvSpPr>
        <p:spPr/>
        <p:txBody>
          <a:bodyPr/>
          <a:lstStyle/>
          <a:p>
            <a:pPr algn="ctr"/>
            <a:r>
              <a:rPr lang="en-US" b="1" dirty="0">
                <a:solidFill>
                  <a:srgbClr val="FF0000"/>
                </a:solidFill>
              </a:rPr>
              <a:t>ZigBee Network Model</a:t>
            </a:r>
          </a:p>
        </p:txBody>
      </p:sp>
      <p:sp>
        <p:nvSpPr>
          <p:cNvPr id="3" name="Content Placeholder 2">
            <a:extLst>
              <a:ext uri="{FF2B5EF4-FFF2-40B4-BE49-F238E27FC236}">
                <a16:creationId xmlns:a16="http://schemas.microsoft.com/office/drawing/2014/main" xmlns="" id="{311A7D7A-A8B1-4FD0-9056-2392117BE496}"/>
              </a:ext>
            </a:extLst>
          </p:cNvPr>
          <p:cNvSpPr>
            <a:spLocks noGrp="1"/>
          </p:cNvSpPr>
          <p:nvPr>
            <p:ph idx="1"/>
          </p:nvPr>
        </p:nvSpPr>
        <p:spPr/>
        <p:txBody>
          <a:bodyPr>
            <a:normAutofit/>
          </a:bodyPr>
          <a:lstStyle/>
          <a:p>
            <a:r>
              <a:rPr lang="en-US" sz="2400" dirty="0">
                <a:latin typeface="PxwhpkYjvmpsAdvTT5ada87cc"/>
              </a:rPr>
              <a:t>ZigBee coordinator, it initiates network formation, stores information, and can bridge networks together.</a:t>
            </a:r>
          </a:p>
          <a:p>
            <a:pPr marL="0" indent="0">
              <a:buNone/>
            </a:pPr>
            <a:r>
              <a:rPr lang="en-US" sz="2400" dirty="0">
                <a:latin typeface="VvrxphLjblddAdvPSSym"/>
              </a:rPr>
              <a:t>• </a:t>
            </a:r>
            <a:r>
              <a:rPr lang="en-US" sz="2400" dirty="0">
                <a:latin typeface="PxwhpkYjvmpsAdvTT5ada87cc"/>
              </a:rPr>
              <a:t>ZigBee routers, they link groups of devices together and provide multi-hop communication across devices.</a:t>
            </a:r>
          </a:p>
          <a:p>
            <a:pPr marL="0" indent="0">
              <a:buNone/>
            </a:pPr>
            <a:r>
              <a:rPr lang="en-US" sz="2400" dirty="0">
                <a:latin typeface="VvrxphLjblddAdvPSSym"/>
              </a:rPr>
              <a:t>• </a:t>
            </a:r>
            <a:r>
              <a:rPr lang="en-US" sz="2400" dirty="0">
                <a:latin typeface="PxwhpkYjvmpsAdvTT5ada87cc"/>
              </a:rPr>
              <a:t>ZigBee end device, it consists of the sensors, actuators, and controllers that collects data and communicates only with the router or the coordinator.</a:t>
            </a:r>
            <a:endParaRPr lang="en-US" sz="2400" dirty="0"/>
          </a:p>
        </p:txBody>
      </p:sp>
    </p:spTree>
    <p:extLst>
      <p:ext uri="{BB962C8B-B14F-4D97-AF65-F5344CB8AC3E}">
        <p14:creationId xmlns:p14="http://schemas.microsoft.com/office/powerpoint/2010/main" xmlns="" val="38121645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18138" y="558417"/>
            <a:ext cx="8229600" cy="715962"/>
          </a:xfrm>
        </p:spPr>
        <p:txBody>
          <a:bodyPr>
            <a:normAutofit/>
          </a:bodyPr>
          <a:lstStyle/>
          <a:p>
            <a:pPr algn="ctr"/>
            <a:r>
              <a:rPr lang="en-US" sz="3200" b="1" dirty="0">
                <a:solidFill>
                  <a:srgbClr val="FF0000"/>
                </a:solidFill>
              </a:rPr>
              <a:t>ZigBee Network</a:t>
            </a:r>
          </a:p>
        </p:txBody>
      </p:sp>
      <p:sp>
        <p:nvSpPr>
          <p:cNvPr id="184323" name="Rectangle 3"/>
          <p:cNvSpPr>
            <a:spLocks noGrp="1" noChangeArrowheads="1"/>
          </p:cNvSpPr>
          <p:nvPr>
            <p:ph type="body" idx="1"/>
          </p:nvPr>
        </p:nvSpPr>
        <p:spPr>
          <a:xfrm>
            <a:off x="1629103" y="1726324"/>
            <a:ext cx="8763000" cy="4327634"/>
          </a:xfrm>
        </p:spPr>
        <p:txBody>
          <a:bodyPr>
            <a:normAutofit/>
          </a:bodyPr>
          <a:lstStyle/>
          <a:p>
            <a:pPr algn="just">
              <a:buNone/>
            </a:pPr>
            <a:r>
              <a:rPr lang="en-US" dirty="0"/>
              <a:t>    In general, ZigBee specifies three roles for a device in a ZigBee network:</a:t>
            </a:r>
          </a:p>
          <a:p>
            <a:pPr algn="just">
              <a:buNone/>
            </a:pPr>
            <a:endParaRPr lang="en-US" dirty="0"/>
          </a:p>
          <a:p>
            <a:pPr algn="just"/>
            <a:r>
              <a:rPr lang="en-US" b="1" dirty="0"/>
              <a:t>ZigBee Coordinator</a:t>
            </a:r>
          </a:p>
          <a:p>
            <a:pPr algn="just"/>
            <a:r>
              <a:rPr lang="en-US" b="1" dirty="0"/>
              <a:t>ZigBee Router</a:t>
            </a:r>
          </a:p>
          <a:p>
            <a:pPr algn="just"/>
            <a:r>
              <a:rPr lang="en-US" b="1" dirty="0"/>
              <a:t>ZigBee End Device</a:t>
            </a:r>
            <a:endParaRPr lang="en-US" dirty="0"/>
          </a:p>
          <a:p>
            <a:pPr algn="just"/>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34</a:t>
            </a:fld>
            <a:endParaRPr lang="en-US"/>
          </a:p>
        </p:txBody>
      </p:sp>
    </p:spTree>
  </p:cSld>
  <p:clrMapOvr>
    <a:masterClrMapping/>
  </p:clrMapOvr>
  <p:transition>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DF92C18-E273-4F98-841B-E2B846C20F4A}"/>
              </a:ext>
            </a:extLst>
          </p:cNvPr>
          <p:cNvPicPr>
            <a:picLocks noChangeAspect="1"/>
          </p:cNvPicPr>
          <p:nvPr/>
        </p:nvPicPr>
        <p:blipFill rotWithShape="1">
          <a:blip r:embed="rId2" cstate="print"/>
          <a:srcRect l="14167" t="21838" r="19167" b="7016"/>
          <a:stretch/>
        </p:blipFill>
        <p:spPr>
          <a:xfrm>
            <a:off x="1371599" y="1770994"/>
            <a:ext cx="9711559" cy="4419600"/>
          </a:xfrm>
          <a:prstGeom prst="rect">
            <a:avLst/>
          </a:prstGeom>
          <a:ln>
            <a:solidFill>
              <a:schemeClr val="tx1"/>
            </a:solidFill>
          </a:ln>
        </p:spPr>
      </p:pic>
      <p:sp>
        <p:nvSpPr>
          <p:cNvPr id="6" name="Title 1">
            <a:extLst>
              <a:ext uri="{FF2B5EF4-FFF2-40B4-BE49-F238E27FC236}">
                <a16:creationId xmlns:a16="http://schemas.microsoft.com/office/drawing/2014/main" xmlns="" id="{8CC08339-B0E9-476B-A835-46E6111EE2BC}"/>
              </a:ext>
            </a:extLst>
          </p:cNvPr>
          <p:cNvSpPr>
            <a:spLocks noGrp="1"/>
          </p:cNvSpPr>
          <p:nvPr>
            <p:ph type="title"/>
          </p:nvPr>
        </p:nvSpPr>
        <p:spPr/>
        <p:txBody>
          <a:bodyPr/>
          <a:lstStyle/>
          <a:p>
            <a:pPr algn="ctr"/>
            <a:r>
              <a:rPr lang="en-US" b="1" dirty="0">
                <a:solidFill>
                  <a:srgbClr val="FF0000"/>
                </a:solidFill>
              </a:rPr>
              <a:t>ZigBee Network Model</a:t>
            </a:r>
          </a:p>
        </p:txBody>
      </p:sp>
    </p:spTree>
    <p:extLst>
      <p:ext uri="{BB962C8B-B14F-4D97-AF65-F5344CB8AC3E}">
        <p14:creationId xmlns:p14="http://schemas.microsoft.com/office/powerpoint/2010/main" xmlns="" val="19730838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rPr>
              <a:t>ZigBee</a:t>
            </a:r>
          </a:p>
        </p:txBody>
      </p:sp>
      <p:sp>
        <p:nvSpPr>
          <p:cNvPr id="184323" name="Rectangle 3"/>
          <p:cNvSpPr>
            <a:spLocks noGrp="1" noChangeArrowheads="1"/>
          </p:cNvSpPr>
          <p:nvPr>
            <p:ph type="body" idx="1"/>
          </p:nvPr>
        </p:nvSpPr>
        <p:spPr>
          <a:xfrm>
            <a:off x="1676400" y="1143000"/>
            <a:ext cx="8763000" cy="5486400"/>
          </a:xfrm>
        </p:spPr>
        <p:txBody>
          <a:bodyPr>
            <a:normAutofit lnSpcReduction="10000"/>
          </a:bodyPr>
          <a:lstStyle/>
          <a:p>
            <a:pPr algn="just"/>
            <a:r>
              <a:rPr lang="en-US" dirty="0"/>
              <a:t>ZigBee is the only standards-based technology designed to address the unique needs of low-cost, low-power WSNs for remote monitoring, home control, and building     automation network applications in the industrial and consumer markets.</a:t>
            </a:r>
          </a:p>
          <a:p>
            <a:pPr algn="just"/>
            <a:r>
              <a:rPr lang="en-US" dirty="0"/>
              <a:t>For commercial success one needs a standards-based wireless technology that has performance characteristics that closely meet the requirements for reliability, security, low power, and low cost.</a:t>
            </a:r>
          </a:p>
          <a:p>
            <a:pPr algn="just"/>
            <a:r>
              <a:rPr lang="en-US" dirty="0"/>
              <a:t>The IEEE 802.15 Task Group 4 was chartered to investigate a low data-rate solution with multi month to multiyear battery life and very low complexity.</a:t>
            </a:r>
          </a:p>
          <a:p>
            <a:pPr algn="just"/>
            <a:r>
              <a:rPr lang="en-US" dirty="0"/>
              <a:t>The standard is intended to operate in an unlicensed international frequency band.</a:t>
            </a:r>
          </a:p>
          <a:p>
            <a:pPr>
              <a:buNone/>
            </a:pPr>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36</a:t>
            </a:fld>
            <a:endParaRPr lang="en-US"/>
          </a:p>
        </p:txBody>
      </p:sp>
    </p:spTree>
  </p:cSld>
  <p:clrMapOvr>
    <a:masterClrMapping/>
  </p:clrMapOvr>
  <p:transition>
    <p:wipe dir="d"/>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23" name="Rectangle 3"/>
          <p:cNvSpPr>
            <a:spLocks noGrp="1" noChangeArrowheads="1"/>
          </p:cNvSpPr>
          <p:nvPr>
            <p:ph type="body" idx="1"/>
          </p:nvPr>
        </p:nvSpPr>
        <p:spPr>
          <a:xfrm>
            <a:off x="1676400" y="457200"/>
            <a:ext cx="8763000" cy="6172200"/>
          </a:xfrm>
        </p:spPr>
        <p:txBody>
          <a:bodyPr>
            <a:normAutofit/>
          </a:bodyPr>
          <a:lstStyle/>
          <a:p>
            <a:r>
              <a:rPr lang="en-US" dirty="0"/>
              <a:t>Potential applications for this standard are home automation, wireless sensors, interactive toys, smart badges, and remote controls.</a:t>
            </a:r>
          </a:p>
          <a:p>
            <a:r>
              <a:rPr lang="en-US" dirty="0"/>
              <a:t>This standards-based interoperable wireless technology is optimized to address the specific needs of low-data-rate wireless control and sensor-based networks.</a:t>
            </a:r>
          </a:p>
          <a:p>
            <a:r>
              <a:rPr lang="en-US" dirty="0"/>
              <a:t>The ZigBee Alliance ratified the first ZigBee specification in 2004, making the development and deployment of power-efficient, cost-effective, low-data-rate monitoring,</a:t>
            </a:r>
          </a:p>
          <a:p>
            <a:pPr>
              <a:buNone/>
            </a:pPr>
            <a:r>
              <a:rPr lang="en-US" dirty="0"/>
              <a:t>    control, and sensing networks a reality.</a:t>
            </a:r>
          </a:p>
          <a:p>
            <a:r>
              <a:rPr lang="en-US" dirty="0"/>
              <a:t>ZigBee/IEEE 802.15.4 is expected to become the leading wireless technology for a majority of users, ranging from building automation to industrial and residential applications.</a:t>
            </a:r>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37</a:t>
            </a:fld>
            <a:endParaRPr lang="en-US"/>
          </a:p>
        </p:txBody>
      </p:sp>
    </p:spTree>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rPr>
              <a:t>ZigBee Coordinator</a:t>
            </a:r>
          </a:p>
        </p:txBody>
      </p:sp>
      <p:sp>
        <p:nvSpPr>
          <p:cNvPr id="184323" name="Rectangle 3"/>
          <p:cNvSpPr>
            <a:spLocks noGrp="1" noChangeArrowheads="1"/>
          </p:cNvSpPr>
          <p:nvPr>
            <p:ph type="body" idx="1"/>
          </p:nvPr>
        </p:nvSpPr>
        <p:spPr>
          <a:xfrm>
            <a:off x="1676400" y="1143000"/>
            <a:ext cx="8763000" cy="5486400"/>
          </a:xfrm>
        </p:spPr>
        <p:txBody>
          <a:bodyPr>
            <a:normAutofit/>
          </a:bodyPr>
          <a:lstStyle/>
          <a:p>
            <a:r>
              <a:rPr lang="en-US" dirty="0"/>
              <a:t>ZigBee Coordinator is what we have called the sink so far. </a:t>
            </a:r>
          </a:p>
          <a:p>
            <a:r>
              <a:rPr lang="en-US" dirty="0"/>
              <a:t>It is the main node in the network and it is only one.</a:t>
            </a:r>
          </a:p>
          <a:p>
            <a:r>
              <a:rPr lang="en-US" dirty="0"/>
              <a:t>It collects all of the information and also serves as security coordinator (key repository).</a:t>
            </a:r>
          </a:p>
          <a:p>
            <a:r>
              <a:rPr lang="en-US" dirty="0"/>
              <a:t>With some variations of </a:t>
            </a:r>
            <a:r>
              <a:rPr lang="en-US" dirty="0" err="1"/>
              <a:t>Zigbee</a:t>
            </a:r>
            <a:r>
              <a:rPr lang="en-US" dirty="0"/>
              <a:t>, it is possible to also work without the coordinator, but having one is more usual.</a:t>
            </a:r>
          </a:p>
          <a:p>
            <a:r>
              <a:rPr lang="en-US" dirty="0"/>
              <a:t>This node is the most powerful in the network and requires the most energy and memory resources.</a:t>
            </a:r>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38</a:t>
            </a:fld>
            <a:endParaRPr lang="en-US"/>
          </a:p>
        </p:txBody>
      </p:sp>
    </p:spTree>
  </p:cSld>
  <p:clrMapOvr>
    <a:masterClrMapping/>
  </p:clrMapOvr>
  <p:transition>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rPr>
              <a:t>ZigBee Router</a:t>
            </a:r>
          </a:p>
        </p:txBody>
      </p:sp>
      <p:sp>
        <p:nvSpPr>
          <p:cNvPr id="184323" name="Rectangle 3"/>
          <p:cNvSpPr>
            <a:spLocks noGrp="1" noChangeArrowheads="1"/>
          </p:cNvSpPr>
          <p:nvPr>
            <p:ph type="body" idx="1"/>
          </p:nvPr>
        </p:nvSpPr>
        <p:spPr>
          <a:xfrm>
            <a:off x="1676400" y="1143000"/>
            <a:ext cx="8763000" cy="5486400"/>
          </a:xfrm>
        </p:spPr>
        <p:txBody>
          <a:bodyPr>
            <a:normAutofit/>
          </a:bodyPr>
          <a:lstStyle/>
          <a:p>
            <a:r>
              <a:rPr lang="en-US" dirty="0"/>
              <a:t>ZigBee Router is a device, which can sense data, and also forward data from other nodes.</a:t>
            </a:r>
          </a:p>
          <a:p>
            <a:r>
              <a:rPr lang="en-US" dirty="0"/>
              <a:t> It needs less energy and memory than the coordinator.</a:t>
            </a:r>
          </a:p>
          <a:p>
            <a:pPr>
              <a:buNone/>
            </a:pPr>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39</a:t>
            </a:fld>
            <a:endParaRPr lang="en-US"/>
          </a:p>
        </p:txBody>
      </p:sp>
    </p:spTree>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xmlns="" id="{B9E81A22-2895-4312-BFE6-BC0E49C4AA3E}"/>
              </a:ext>
            </a:extLst>
          </p:cNvPr>
          <p:cNvPicPr>
            <a:picLocks noGrp="1" noChangeAspect="1"/>
          </p:cNvPicPr>
          <p:nvPr>
            <p:ph idx="1"/>
          </p:nvPr>
        </p:nvPicPr>
        <p:blipFill rotWithShape="1">
          <a:blip r:embed="rId2" cstate="print"/>
          <a:srcRect l="10244" t="20203" r="7404" b="5717"/>
          <a:stretch/>
        </p:blipFill>
        <p:spPr>
          <a:xfrm>
            <a:off x="1870841" y="425669"/>
            <a:ext cx="8610600" cy="5738648"/>
          </a:xfrm>
          <a:ln>
            <a:solidFill>
              <a:schemeClr val="tx1"/>
            </a:solidFill>
          </a:ln>
        </p:spPr>
      </p:pic>
    </p:spTree>
    <p:extLst>
      <p:ext uri="{BB962C8B-B14F-4D97-AF65-F5344CB8AC3E}">
        <p14:creationId xmlns:p14="http://schemas.microsoft.com/office/powerpoint/2010/main" xmlns="" val="22113550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rPr>
              <a:t>ZigBee End Device</a:t>
            </a:r>
          </a:p>
        </p:txBody>
      </p:sp>
      <p:sp>
        <p:nvSpPr>
          <p:cNvPr id="184323" name="Rectangle 3"/>
          <p:cNvSpPr>
            <a:spLocks noGrp="1" noChangeArrowheads="1"/>
          </p:cNvSpPr>
          <p:nvPr>
            <p:ph type="body" idx="1"/>
          </p:nvPr>
        </p:nvSpPr>
        <p:spPr>
          <a:xfrm>
            <a:off x="1676400" y="1143000"/>
            <a:ext cx="8763000" cy="5486400"/>
          </a:xfrm>
        </p:spPr>
        <p:txBody>
          <a:bodyPr>
            <a:normAutofit/>
          </a:bodyPr>
          <a:lstStyle/>
          <a:p>
            <a:r>
              <a:rPr lang="en-US" dirty="0"/>
              <a:t>ZigBee End Device is a device, which can only sense phenomena and send them to its parent (a router or a coordinator).</a:t>
            </a:r>
          </a:p>
          <a:p>
            <a:r>
              <a:rPr lang="en-US" dirty="0"/>
              <a:t> It cannot serve as a forwarder, which allows it to sleep  most of the time without caring about any other devices  in the network.</a:t>
            </a:r>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40</a:t>
            </a:fld>
            <a:endParaRPr lang="en-US"/>
          </a:p>
        </p:txBody>
      </p:sp>
    </p:spTree>
  </p:cSld>
  <p:clrMapOvr>
    <a:masterClrMapping/>
  </p:clrMapOvr>
  <p:transition>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0"/>
            <a:ext cx="8229600" cy="685800"/>
          </a:xfrm>
        </p:spPr>
        <p:txBody>
          <a:bodyPr>
            <a:normAutofit/>
          </a:bodyPr>
          <a:lstStyle/>
          <a:p>
            <a:pPr algn="ctr"/>
            <a:r>
              <a:rPr lang="en-US" sz="3000" b="1" dirty="0">
                <a:solidFill>
                  <a:srgbClr val="FF0000"/>
                </a:solidFill>
                <a:latin typeface="Calibri" pitchFamily="34" charset="0"/>
              </a:rPr>
              <a:t>Operating Techniques of ZigBee</a:t>
            </a:r>
            <a:endParaRPr lang="en-US" sz="3000" b="1" dirty="0">
              <a:solidFill>
                <a:srgbClr val="FF0000"/>
              </a:solidFill>
            </a:endParaRPr>
          </a:p>
        </p:txBody>
      </p:sp>
      <p:sp>
        <p:nvSpPr>
          <p:cNvPr id="184323" name="Rectangle 3"/>
          <p:cNvSpPr>
            <a:spLocks noGrp="1" noChangeArrowheads="1"/>
          </p:cNvSpPr>
          <p:nvPr>
            <p:ph type="body" idx="1"/>
          </p:nvPr>
        </p:nvSpPr>
        <p:spPr>
          <a:xfrm>
            <a:off x="1676400" y="685800"/>
            <a:ext cx="8763000" cy="5943600"/>
          </a:xfrm>
        </p:spPr>
        <p:txBody>
          <a:bodyPr>
            <a:normAutofit fontScale="92500" lnSpcReduction="10000"/>
          </a:bodyPr>
          <a:lstStyle/>
          <a:p>
            <a:r>
              <a:rPr lang="en-US" dirty="0"/>
              <a:t>Each device in the ZigBee network needs to be assigned with a role, which cannot be changed during runtime.</a:t>
            </a:r>
          </a:p>
          <a:p>
            <a:r>
              <a:rPr lang="en-US" dirty="0"/>
              <a:t>There are two possible modes of operation for the routers: beacon-less and beacon-based.</a:t>
            </a:r>
          </a:p>
          <a:p>
            <a:r>
              <a:rPr lang="en-US" dirty="0"/>
              <a:t>In beacon-less ZigBee, the routers use the normal CSMA/CA MAC protocol.</a:t>
            </a:r>
          </a:p>
          <a:p>
            <a:r>
              <a:rPr lang="en-US" dirty="0"/>
              <a:t>This allows the end devices to sleep as much as they can or need, but forces the routers to stay awake continuously.</a:t>
            </a:r>
          </a:p>
          <a:p>
            <a:r>
              <a:rPr lang="en-US" dirty="0"/>
              <a:t>With beacon-based ZigBee, the routers use a TDMA style  to send out beacons to inform their neighbors when they are awake.</a:t>
            </a:r>
          </a:p>
          <a:p>
            <a:r>
              <a:rPr lang="en-US" dirty="0"/>
              <a:t>This allows them to use a duty cycle because nodes need to be awake only when their neighbors send out beacons.</a:t>
            </a:r>
          </a:p>
          <a:p>
            <a:r>
              <a:rPr lang="en-US" dirty="0"/>
              <a:t>The length of the duty cycle depends on the data rate of the network and is configured before deployment.</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41</a:t>
            </a:fld>
            <a:endParaRPr lang="en-US" dirty="0"/>
          </a:p>
        </p:txBody>
      </p:sp>
    </p:spTree>
  </p:cSld>
  <p:clrMapOvr>
    <a:masterClrMapping/>
  </p:clrMapOvr>
  <p:transition>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8382000" cy="1143000"/>
          </a:xfrm>
        </p:spPr>
        <p:txBody>
          <a:bodyPr>
            <a:normAutofit/>
          </a:bodyPr>
          <a:lstStyle/>
          <a:p>
            <a:pPr algn="ctr"/>
            <a:r>
              <a:rPr lang="en-US" sz="3600" b="1" dirty="0">
                <a:solidFill>
                  <a:srgbClr val="FF0000"/>
                </a:solidFill>
              </a:rPr>
              <a:t>Wireless Sensor Network Protocol Stack</a:t>
            </a:r>
          </a:p>
        </p:txBody>
      </p:sp>
      <p:sp>
        <p:nvSpPr>
          <p:cNvPr id="4" name="Content Placeholder 3"/>
          <p:cNvSpPr>
            <a:spLocks noGrp="1"/>
          </p:cNvSpPr>
          <p:nvPr>
            <p:ph idx="1"/>
          </p:nvPr>
        </p:nvSpPr>
        <p:spPr>
          <a:xfrm>
            <a:off x="1981200" y="1219200"/>
            <a:ext cx="8229600" cy="5334000"/>
          </a:xfrm>
        </p:spPr>
        <p:txBody>
          <a:bodyPr>
            <a:normAutofit lnSpcReduction="10000"/>
          </a:bodyPr>
          <a:lstStyle/>
          <a:p>
            <a:pPr algn="just"/>
            <a:r>
              <a:rPr lang="en-US" dirty="0"/>
              <a:t>The goal of WSN engineers is to develop a cost-effective standards-based wireless networking solution that supports low-to medium data rates, has low power consumption, and guarantees security and reliability.</a:t>
            </a:r>
          </a:p>
          <a:p>
            <a:pPr algn="just"/>
            <a:r>
              <a:rPr lang="en-US" dirty="0"/>
              <a:t>The position of sensor nodes does not have to be predetermined, allowing random deployment in inaccessible terrains or dynamic situations.</a:t>
            </a:r>
          </a:p>
          <a:p>
            <a:pPr algn="just"/>
            <a:r>
              <a:rPr lang="en-US" dirty="0"/>
              <a:t>This also means that sensor network protocols and algorithms must possess self-organizing capabilities.</a:t>
            </a:r>
          </a:p>
          <a:p>
            <a:pPr algn="just"/>
            <a:r>
              <a:rPr lang="en-US" dirty="0"/>
              <a:t>For military and/or national security applications, sensor devices must </a:t>
            </a:r>
            <a:r>
              <a:rPr lang="en-US"/>
              <a:t>be amendable </a:t>
            </a:r>
            <a:r>
              <a:rPr lang="en-US" dirty="0"/>
              <a:t>to rapid deployment, the deployment must be supportable in an ad hoc fashion.</a:t>
            </a:r>
          </a:p>
          <a:p>
            <a:pPr algn="just">
              <a:buNone/>
            </a:pP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6737056-3610-4FC6-BF92-B70068F0290D}"/>
              </a:ext>
            </a:extLst>
          </p:cNvPr>
          <p:cNvPicPr>
            <a:picLocks noGrp="1" noChangeAspect="1"/>
          </p:cNvPicPr>
          <p:nvPr>
            <p:ph idx="1"/>
          </p:nvPr>
        </p:nvPicPr>
        <p:blipFill rotWithShape="1">
          <a:blip r:embed="rId2" cstate="print"/>
          <a:srcRect l="3618" t="21887" r="6458" b="7401"/>
          <a:stretch/>
        </p:blipFill>
        <p:spPr>
          <a:xfrm>
            <a:off x="1828800" y="1066801"/>
            <a:ext cx="8382000" cy="4724401"/>
          </a:xfrm>
          <a:ln>
            <a:solidFill>
              <a:schemeClr val="tx1"/>
            </a:solidFill>
          </a:ln>
        </p:spPr>
      </p:pic>
    </p:spTree>
    <p:extLst>
      <p:ext uri="{BB962C8B-B14F-4D97-AF65-F5344CB8AC3E}">
        <p14:creationId xmlns:p14="http://schemas.microsoft.com/office/powerpoint/2010/main" xmlns="" val="5132877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B6F33C54-FFCD-424A-943E-13C03037A559}"/>
              </a:ext>
            </a:extLst>
          </p:cNvPr>
          <p:cNvPicPr>
            <a:picLocks noGrp="1" noChangeAspect="1"/>
          </p:cNvPicPr>
          <p:nvPr>
            <p:ph idx="1"/>
          </p:nvPr>
        </p:nvPicPr>
        <p:blipFill rotWithShape="1">
          <a:blip r:embed="rId2" cstate="print"/>
          <a:srcRect l="6458" t="20203" r="7404" b="7401"/>
          <a:stretch/>
        </p:blipFill>
        <p:spPr>
          <a:xfrm>
            <a:off x="1981200" y="1295400"/>
            <a:ext cx="8229600" cy="4800600"/>
          </a:xfrm>
          <a:ln>
            <a:solidFill>
              <a:schemeClr val="tx1"/>
            </a:solidFill>
          </a:ln>
        </p:spPr>
      </p:pic>
    </p:spTree>
    <p:extLst>
      <p:ext uri="{BB962C8B-B14F-4D97-AF65-F5344CB8AC3E}">
        <p14:creationId xmlns:p14="http://schemas.microsoft.com/office/powerpoint/2010/main" xmlns="" val="29749465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3A3833E8-7016-4531-9AFF-14069E99B2C6}"/>
              </a:ext>
            </a:extLst>
          </p:cNvPr>
          <p:cNvPicPr>
            <a:picLocks noGrp="1" noChangeAspect="1"/>
          </p:cNvPicPr>
          <p:nvPr>
            <p:ph idx="1"/>
          </p:nvPr>
        </p:nvPicPr>
        <p:blipFill rotWithShape="1">
          <a:blip r:embed="rId2" cstate="print"/>
          <a:srcRect l="10244" t="21887" r="8351" b="36022"/>
          <a:stretch/>
        </p:blipFill>
        <p:spPr>
          <a:xfrm>
            <a:off x="1981200" y="1219200"/>
            <a:ext cx="8686800" cy="4724400"/>
          </a:xfrm>
          <a:ln>
            <a:solidFill>
              <a:schemeClr val="tx1"/>
            </a:solidFill>
          </a:ln>
        </p:spPr>
      </p:pic>
    </p:spTree>
    <p:extLst>
      <p:ext uri="{BB962C8B-B14F-4D97-AF65-F5344CB8AC3E}">
        <p14:creationId xmlns:p14="http://schemas.microsoft.com/office/powerpoint/2010/main" xmlns="" val="21753653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E49A017B-3DBB-4BE3-85F7-E4CD25ED01F2}"/>
              </a:ext>
            </a:extLst>
          </p:cNvPr>
          <p:cNvPicPr>
            <a:picLocks noGrp="1" noChangeAspect="1"/>
          </p:cNvPicPr>
          <p:nvPr>
            <p:ph idx="1"/>
          </p:nvPr>
        </p:nvPicPr>
        <p:blipFill rotWithShape="1">
          <a:blip r:embed="rId2" cstate="print"/>
          <a:srcRect l="9297" t="20203" r="7404" b="7401"/>
          <a:stretch/>
        </p:blipFill>
        <p:spPr>
          <a:xfrm>
            <a:off x="2057400" y="990600"/>
            <a:ext cx="8610600" cy="5257800"/>
          </a:xfrm>
          <a:ln>
            <a:solidFill>
              <a:schemeClr val="tx1"/>
            </a:solidFill>
          </a:ln>
        </p:spPr>
      </p:pic>
    </p:spTree>
    <p:extLst>
      <p:ext uri="{BB962C8B-B14F-4D97-AF65-F5344CB8AC3E}">
        <p14:creationId xmlns:p14="http://schemas.microsoft.com/office/powerpoint/2010/main" xmlns="" val="41411073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29C476-7C65-4B68-957D-8CCEFD4C00ED}"/>
              </a:ext>
            </a:extLst>
          </p:cNvPr>
          <p:cNvSpPr>
            <a:spLocks noGrp="1"/>
          </p:cNvSpPr>
          <p:nvPr>
            <p:ph type="title"/>
          </p:nvPr>
        </p:nvSpPr>
        <p:spPr>
          <a:xfrm>
            <a:off x="901262" y="0"/>
            <a:ext cx="10515600" cy="1325563"/>
          </a:xfrm>
        </p:spPr>
        <p:txBody>
          <a:bodyPr/>
          <a:lstStyle/>
          <a:p>
            <a:pPr algn="ctr"/>
            <a:r>
              <a:rPr lang="en-US" b="1" dirty="0" err="1">
                <a:solidFill>
                  <a:srgbClr val="FF0000"/>
                </a:solidFill>
              </a:rPr>
              <a:t>WirelessHART</a:t>
            </a:r>
            <a:endParaRPr lang="en-US" b="1" dirty="0">
              <a:solidFill>
                <a:srgbClr val="FF0000"/>
              </a:solidFill>
            </a:endParaRPr>
          </a:p>
        </p:txBody>
      </p:sp>
      <p:sp>
        <p:nvSpPr>
          <p:cNvPr id="3" name="Content Placeholder 2">
            <a:extLst>
              <a:ext uri="{FF2B5EF4-FFF2-40B4-BE49-F238E27FC236}">
                <a16:creationId xmlns:a16="http://schemas.microsoft.com/office/drawing/2014/main" xmlns="" id="{6900F49D-6DFB-428E-97BC-DD8EBC7F0002}"/>
              </a:ext>
            </a:extLst>
          </p:cNvPr>
          <p:cNvSpPr>
            <a:spLocks noGrp="1"/>
          </p:cNvSpPr>
          <p:nvPr>
            <p:ph idx="1"/>
          </p:nvPr>
        </p:nvSpPr>
        <p:spPr>
          <a:xfrm>
            <a:off x="838200" y="1577466"/>
            <a:ext cx="10515600" cy="4851746"/>
          </a:xfrm>
        </p:spPr>
        <p:txBody>
          <a:bodyPr>
            <a:normAutofit fontScale="92500" lnSpcReduction="10000"/>
          </a:bodyPr>
          <a:lstStyle/>
          <a:p>
            <a:r>
              <a:rPr lang="en-US" sz="2400" b="0" i="0" u="none" strike="noStrike" baseline="0" dirty="0" err="1">
                <a:solidFill>
                  <a:srgbClr val="000000"/>
                </a:solidFill>
                <a:latin typeface="PxwhpkYjvmpsAdvTT5ada87cc"/>
              </a:rPr>
              <a:t>WirelessHART</a:t>
            </a:r>
            <a:r>
              <a:rPr lang="en-US" sz="2400" b="0" i="0" u="none" strike="noStrike" baseline="0" dirty="0">
                <a:solidFill>
                  <a:srgbClr val="000000"/>
                </a:solidFill>
                <a:latin typeface="PxwhpkYjvmpsAdvTT5ada87cc"/>
              </a:rPr>
              <a:t> was released in September 2007 (Kim et al. </a:t>
            </a:r>
            <a:r>
              <a:rPr lang="en-US" sz="2400" b="0" i="0" u="none" strike="noStrike" baseline="0" dirty="0">
                <a:solidFill>
                  <a:srgbClr val="0000FF"/>
                </a:solidFill>
                <a:latin typeface="PxwhpkYjvmpsAdvTT5ada87cc"/>
              </a:rPr>
              <a:t>2008</a:t>
            </a:r>
            <a:r>
              <a:rPr lang="en-US" sz="2400" b="0" i="0" u="none" strike="noStrike" baseline="0" dirty="0">
                <a:solidFill>
                  <a:srgbClr val="000000"/>
                </a:solidFill>
                <a:latin typeface="PxwhpkYjvmpsAdvTT5ada87cc"/>
              </a:rPr>
              <a:t>; Song et al. </a:t>
            </a:r>
            <a:r>
              <a:rPr lang="en-US" sz="2400" b="0" i="0" u="none" strike="noStrike" baseline="0" dirty="0">
                <a:solidFill>
                  <a:srgbClr val="0000FF"/>
                </a:solidFill>
                <a:latin typeface="PxwhpkYjvmpsAdvTT5ada87cc"/>
              </a:rPr>
              <a:t>2008</a:t>
            </a:r>
            <a:r>
              <a:rPr lang="en-US" sz="2400" b="0" i="0" u="none" strike="noStrike" baseline="0" dirty="0">
                <a:solidFill>
                  <a:srgbClr val="000000"/>
                </a:solidFill>
                <a:latin typeface="PxwhpkYjvmpsAdvTT5ada87cc"/>
              </a:rPr>
              <a:t>). </a:t>
            </a:r>
          </a:p>
          <a:p>
            <a:r>
              <a:rPr lang="en-US" sz="2400" b="0" i="0" u="none" strike="noStrike" baseline="0" dirty="0">
                <a:solidFill>
                  <a:srgbClr val="000000"/>
                </a:solidFill>
                <a:latin typeface="PxwhpkYjvmpsAdvTT5ada87cc"/>
              </a:rPr>
              <a:t>The </a:t>
            </a:r>
            <a:r>
              <a:rPr lang="en-US" sz="2400" b="0" i="0" u="none" strike="noStrike" baseline="0" dirty="0" err="1">
                <a:solidFill>
                  <a:srgbClr val="000000"/>
                </a:solidFill>
                <a:latin typeface="PxwhpkYjvmpsAdvTT5ada87cc"/>
              </a:rPr>
              <a:t>WirelessHART</a:t>
            </a:r>
            <a:r>
              <a:rPr lang="en-US" sz="2400" b="0" i="0" u="none" strike="noStrike" baseline="0" dirty="0">
                <a:solidFill>
                  <a:srgbClr val="000000"/>
                </a:solidFill>
                <a:latin typeface="PxwhpkYjvmpsAdvTT5ada87cc"/>
              </a:rPr>
              <a:t> standard provides a wireless network communication protocol for process measurement and control applications, it is based on IEEE 802.15.4 for low power 2.4 GHz operation. </a:t>
            </a:r>
          </a:p>
          <a:p>
            <a:r>
              <a:rPr lang="en-US" sz="2400" b="0" i="0" u="none" strike="noStrike" baseline="0" dirty="0" err="1">
                <a:solidFill>
                  <a:srgbClr val="000000"/>
                </a:solidFill>
                <a:latin typeface="PxwhpkYjvmpsAdvTT5ada87cc"/>
              </a:rPr>
              <a:t>WirelessHART</a:t>
            </a:r>
            <a:r>
              <a:rPr lang="en-US" sz="2400" b="0" i="0" u="none" strike="noStrike" baseline="0" dirty="0">
                <a:solidFill>
                  <a:srgbClr val="000000"/>
                </a:solidFill>
                <a:latin typeface="PxwhpkYjvmpsAdvTT5ada87cc"/>
              </a:rPr>
              <a:t> is compatible with all existing devices, tools, and systems, it is reliable, secure, and energy ef</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cient, and supports mesh networking, channel hopping, and time-synchronized messaging.</a:t>
            </a:r>
          </a:p>
          <a:p>
            <a:r>
              <a:rPr lang="en-US" sz="2400" b="0" i="0" u="none" strike="noStrike" baseline="0" dirty="0">
                <a:latin typeface="PxwhpkYjvmpsAdvTT5ada87cc"/>
              </a:rPr>
              <a:t>Network communication is secure with encryption, veri</a:t>
            </a:r>
            <a:r>
              <a:rPr lang="en-US" sz="2400" b="0" i="0" u="none" strike="noStrike" baseline="0" dirty="0">
                <a:latin typeface="MrgwysNqlnylAdvTT5ada87cc+fb"/>
              </a:rPr>
              <a:t>fi</a:t>
            </a:r>
            <a:r>
              <a:rPr lang="en-US" sz="2400" b="0" i="0" u="none" strike="noStrike" baseline="0" dirty="0">
                <a:latin typeface="PxwhpkYjvmpsAdvTT5ada87cc"/>
              </a:rPr>
              <a:t>cation, authentication, and key management. </a:t>
            </a:r>
          </a:p>
          <a:p>
            <a:r>
              <a:rPr lang="en-US" sz="2400" b="0" i="0" u="none" strike="noStrike" baseline="0" dirty="0">
                <a:latin typeface="PxwhpkYjvmpsAdvTT5ada87cc"/>
              </a:rPr>
              <a:t>Power management options enable the wireless devices to be more energy ef</a:t>
            </a:r>
            <a:r>
              <a:rPr lang="en-US" sz="2400" b="0" i="0" u="none" strike="noStrike" baseline="0" dirty="0">
                <a:latin typeface="MrgwysNqlnylAdvTT5ada87cc+fb"/>
              </a:rPr>
              <a:t>fi</a:t>
            </a:r>
            <a:r>
              <a:rPr lang="en-US" sz="2400" b="0" i="0" u="none" strike="noStrike" baseline="0" dirty="0">
                <a:latin typeface="PxwhpkYjvmpsAdvTT5ada87cc"/>
              </a:rPr>
              <a:t>cient. </a:t>
            </a:r>
          </a:p>
          <a:p>
            <a:r>
              <a:rPr lang="en-US" sz="2400" b="0" i="0" u="none" strike="noStrike" baseline="0" dirty="0" err="1">
                <a:latin typeface="PxwhpkYjvmpsAdvTT5ada87cc"/>
              </a:rPr>
              <a:t>WirelessHART</a:t>
            </a:r>
            <a:r>
              <a:rPr lang="en-US" sz="2400" b="0" i="0" u="none" strike="noStrike" baseline="0" dirty="0">
                <a:latin typeface="PxwhpkYjvmpsAdvTT5ada87cc"/>
              </a:rPr>
              <a:t> is designed to support mesh, star, and combined network topologies.</a:t>
            </a:r>
            <a:endParaRPr lang="en-US" sz="2400" dirty="0"/>
          </a:p>
        </p:txBody>
      </p:sp>
    </p:spTree>
    <p:extLst>
      <p:ext uri="{BB962C8B-B14F-4D97-AF65-F5344CB8AC3E}">
        <p14:creationId xmlns:p14="http://schemas.microsoft.com/office/powerpoint/2010/main" xmlns="" val="11633149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5702BE-3530-4E62-B00C-68FF1B1FF77C}"/>
              </a:ext>
            </a:extLst>
          </p:cNvPr>
          <p:cNvSpPr>
            <a:spLocks noGrp="1"/>
          </p:cNvSpPr>
          <p:nvPr>
            <p:ph type="title"/>
          </p:nvPr>
        </p:nvSpPr>
        <p:spPr/>
        <p:txBody>
          <a:bodyPr/>
          <a:lstStyle/>
          <a:p>
            <a:pPr algn="ctr"/>
            <a:r>
              <a:rPr lang="en-US" b="1" dirty="0" err="1">
                <a:solidFill>
                  <a:srgbClr val="FF0000"/>
                </a:solidFill>
              </a:rPr>
              <a:t>WirelessHART</a:t>
            </a:r>
            <a:r>
              <a:rPr lang="en-US" b="1" dirty="0">
                <a:solidFill>
                  <a:srgbClr val="FF0000"/>
                </a:solidFill>
              </a:rPr>
              <a:t> Mesh Networking</a:t>
            </a:r>
          </a:p>
        </p:txBody>
      </p:sp>
      <p:sp>
        <p:nvSpPr>
          <p:cNvPr id="3" name="Content Placeholder 2">
            <a:extLst>
              <a:ext uri="{FF2B5EF4-FFF2-40B4-BE49-F238E27FC236}">
                <a16:creationId xmlns:a16="http://schemas.microsoft.com/office/drawing/2014/main" xmlns="" id="{41616A70-04FF-4F30-A24F-C5C53D6A577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14111343-0318-4DB3-99F7-03B81A96A4B7}"/>
              </a:ext>
            </a:extLst>
          </p:cNvPr>
          <p:cNvPicPr>
            <a:picLocks noChangeAspect="1"/>
          </p:cNvPicPr>
          <p:nvPr/>
        </p:nvPicPr>
        <p:blipFill rotWithShape="1">
          <a:blip r:embed="rId2" cstate="print"/>
          <a:srcRect l="16846" t="21319" r="22461" b="9910"/>
          <a:stretch/>
        </p:blipFill>
        <p:spPr>
          <a:xfrm>
            <a:off x="1026942" y="1836518"/>
            <a:ext cx="10515600" cy="4713923"/>
          </a:xfrm>
          <a:prstGeom prst="rect">
            <a:avLst/>
          </a:prstGeom>
        </p:spPr>
      </p:pic>
    </p:spTree>
    <p:extLst>
      <p:ext uri="{BB962C8B-B14F-4D97-AF65-F5344CB8AC3E}">
        <p14:creationId xmlns:p14="http://schemas.microsoft.com/office/powerpoint/2010/main" xmlns="" val="16427277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CC0932B-430A-49FD-B99D-E4AD13A440E2}"/>
              </a:ext>
            </a:extLst>
          </p:cNvPr>
          <p:cNvSpPr>
            <a:spLocks noGrp="1"/>
          </p:cNvSpPr>
          <p:nvPr>
            <p:ph idx="1"/>
          </p:nvPr>
        </p:nvSpPr>
        <p:spPr>
          <a:xfrm>
            <a:off x="838200" y="1345473"/>
            <a:ext cx="10515600" cy="4831489"/>
          </a:xfrm>
        </p:spPr>
        <p:txBody>
          <a:bodyPr>
            <a:normAutofit lnSpcReduction="10000"/>
          </a:bodyPr>
          <a:lstStyle/>
          <a:p>
            <a:pPr algn="l"/>
            <a:r>
              <a:rPr lang="en-US" sz="2400" b="0" i="0" u="none" strike="noStrike" baseline="0" dirty="0" err="1">
                <a:latin typeface="PxwhpkYjvmpsAdvTT5ada87cc"/>
              </a:rPr>
              <a:t>WirelessHART</a:t>
            </a:r>
            <a:r>
              <a:rPr lang="en-US" sz="2400" b="0" i="0" u="none" strike="noStrike" baseline="0" dirty="0">
                <a:latin typeface="PxwhpkYjvmpsAdvTT5ada87cc"/>
              </a:rPr>
              <a:t> network consists of </a:t>
            </a:r>
            <a:r>
              <a:rPr lang="en-US" sz="2400" b="0" i="0" u="none" strike="noStrike" baseline="0" dirty="0">
                <a:solidFill>
                  <a:schemeClr val="accent5">
                    <a:lumMod val="75000"/>
                  </a:schemeClr>
                </a:solidFill>
                <a:latin typeface="PxwhpkYjvmpsAdvTT5ada87cc"/>
              </a:rPr>
              <a:t>wireless </a:t>
            </a:r>
            <a:r>
              <a:rPr lang="en-US" sz="2400" b="0" i="0" u="none" strike="noStrike" baseline="0" dirty="0">
                <a:solidFill>
                  <a:schemeClr val="accent5">
                    <a:lumMod val="75000"/>
                  </a:schemeClr>
                </a:solidFill>
                <a:latin typeface="MrgwysNqlnylAdvTT5ada87cc+fb"/>
              </a:rPr>
              <a:t>fi</a:t>
            </a:r>
            <a:r>
              <a:rPr lang="en-US" sz="2400" b="0" i="0" u="none" strike="noStrike" baseline="0" dirty="0">
                <a:solidFill>
                  <a:schemeClr val="accent5">
                    <a:lumMod val="75000"/>
                  </a:schemeClr>
                </a:solidFill>
                <a:latin typeface="PxwhpkYjvmpsAdvTT5ada87cc"/>
              </a:rPr>
              <a:t>eld devices, gateways, process automation controller, host applications, and network manager:</a:t>
            </a:r>
          </a:p>
          <a:p>
            <a:pPr algn="l"/>
            <a:r>
              <a:rPr lang="en-US" sz="2400" b="0" i="0" u="none" strike="noStrike" baseline="0" dirty="0">
                <a:solidFill>
                  <a:schemeClr val="accent5">
                    <a:lumMod val="75000"/>
                  </a:schemeClr>
                </a:solidFill>
                <a:latin typeface="PxwhpkYjvmpsAdvTT5ada87cc"/>
              </a:rPr>
              <a:t>Wireless </a:t>
            </a:r>
            <a:r>
              <a:rPr lang="en-US" sz="2400" b="0" i="0" u="none" strike="noStrike" baseline="0" dirty="0">
                <a:solidFill>
                  <a:schemeClr val="accent5">
                    <a:lumMod val="75000"/>
                  </a:schemeClr>
                </a:solidFill>
                <a:latin typeface="MrgwysNqlnylAdvTT5ada87cc+fb"/>
              </a:rPr>
              <a:t>fi</a:t>
            </a:r>
            <a:r>
              <a:rPr lang="en-US" sz="2400" b="0" i="0" u="none" strike="noStrike" baseline="0" dirty="0">
                <a:solidFill>
                  <a:schemeClr val="accent5">
                    <a:lumMod val="75000"/>
                  </a:schemeClr>
                </a:solidFill>
                <a:latin typeface="PxwhpkYjvmpsAdvTT5ada87cc"/>
              </a:rPr>
              <a:t>eld devices </a:t>
            </a:r>
            <a:r>
              <a:rPr lang="en-US" sz="2400" b="0" i="0" u="none" strike="noStrike" baseline="0" dirty="0">
                <a:latin typeface="PxwhpkYjvmpsAdvTT5ada87cc"/>
              </a:rPr>
              <a:t>are connected to process or plant equipment.</a:t>
            </a:r>
          </a:p>
          <a:p>
            <a:pPr algn="l"/>
            <a:r>
              <a:rPr lang="en-US" sz="2400" b="0" i="0" u="none" strike="noStrike" baseline="0" dirty="0">
                <a:solidFill>
                  <a:schemeClr val="accent5">
                    <a:lumMod val="75000"/>
                  </a:schemeClr>
                </a:solidFill>
                <a:latin typeface="PxwhpkYjvmpsAdvTT5ada87cc"/>
              </a:rPr>
              <a:t>Gateways </a:t>
            </a:r>
            <a:r>
              <a:rPr lang="en-US" sz="2400" b="0" i="0" u="none" strike="noStrike" baseline="0" dirty="0">
                <a:latin typeface="PxwhpkYjvmpsAdvTT5ada87cc"/>
              </a:rPr>
              <a:t>enable the communication between the wireless </a:t>
            </a:r>
            <a:r>
              <a:rPr lang="en-US" sz="2400" b="0" i="0" u="none" strike="noStrike" baseline="0" dirty="0">
                <a:latin typeface="MrgwysNqlnylAdvTT5ada87cc+fb"/>
              </a:rPr>
              <a:t>fi</a:t>
            </a:r>
            <a:r>
              <a:rPr lang="en-US" sz="2400" b="0" i="0" u="none" strike="noStrike" baseline="0" dirty="0">
                <a:latin typeface="PxwhpkYjvmpsAdvTT5ada87cc"/>
              </a:rPr>
              <a:t>eld devices and the host applications.</a:t>
            </a:r>
          </a:p>
          <a:p>
            <a:pPr algn="l"/>
            <a:r>
              <a:rPr lang="en-US" sz="2400" b="0" i="0" u="none" strike="noStrike" baseline="0" dirty="0">
                <a:solidFill>
                  <a:schemeClr val="accent5">
                    <a:lumMod val="75000"/>
                  </a:schemeClr>
                </a:solidFill>
                <a:latin typeface="PxwhpkYjvmpsAdvTT5ada87cc"/>
              </a:rPr>
              <a:t>Handheld </a:t>
            </a:r>
            <a:r>
              <a:rPr lang="en-US" sz="2400" b="0" i="0" u="none" strike="noStrike" baseline="0" dirty="0">
                <a:latin typeface="PxwhpkYjvmpsAdvTT5ada87cc"/>
              </a:rPr>
              <a:t>which is a portable </a:t>
            </a:r>
            <a:r>
              <a:rPr lang="en-US" sz="2400" b="0" i="0" u="none" strike="noStrike" baseline="0" dirty="0" err="1">
                <a:latin typeface="PxwhpkYjvmpsAdvTT5ada87cc"/>
              </a:rPr>
              <a:t>WirelessHART</a:t>
            </a:r>
            <a:r>
              <a:rPr lang="en-US" sz="2400" b="0" i="0" u="none" strike="noStrike" baseline="0" dirty="0">
                <a:latin typeface="PxwhpkYjvmpsAdvTT5ada87cc"/>
              </a:rPr>
              <a:t> enabled computer used to con</a:t>
            </a:r>
            <a:r>
              <a:rPr lang="en-US" sz="2400" b="0" i="0" u="none" strike="noStrike" baseline="0" dirty="0">
                <a:latin typeface="MrgwysNqlnylAdvTT5ada87cc+fb"/>
              </a:rPr>
              <a:t>fi</a:t>
            </a:r>
            <a:r>
              <a:rPr lang="en-US" sz="2400" b="0" i="0" u="none" strike="noStrike" baseline="0" dirty="0">
                <a:latin typeface="PxwhpkYjvmpsAdvTT5ada87cc"/>
              </a:rPr>
              <a:t>gure devices, run diagnostics, and perform calibrations.</a:t>
            </a:r>
          </a:p>
          <a:p>
            <a:pPr algn="l"/>
            <a:r>
              <a:rPr lang="en-US" sz="2400" b="0" i="0" u="none" strike="noStrike" baseline="0" dirty="0">
                <a:solidFill>
                  <a:schemeClr val="accent5">
                    <a:lumMod val="75000"/>
                  </a:schemeClr>
                </a:solidFill>
                <a:latin typeface="PxwhpkYjvmpsAdvTT5ada87cc"/>
              </a:rPr>
              <a:t>The network manager </a:t>
            </a:r>
            <a:r>
              <a:rPr lang="en-US" sz="2400" b="0" i="0" u="none" strike="noStrike" baseline="0" dirty="0">
                <a:latin typeface="PxwhpkYjvmpsAdvTT5ada87cc"/>
              </a:rPr>
              <a:t>con</a:t>
            </a:r>
            <a:r>
              <a:rPr lang="en-US" sz="2400" b="0" i="0" u="none" strike="noStrike" baseline="0" dirty="0">
                <a:latin typeface="MrgwysNqlnylAdvTT5ada87cc+fb"/>
              </a:rPr>
              <a:t>fi</a:t>
            </a:r>
            <a:r>
              <a:rPr lang="en-US" sz="2400" b="0" i="0" u="none" strike="noStrike" baseline="0" dirty="0">
                <a:latin typeface="PxwhpkYjvmpsAdvTT5ada87cc"/>
              </a:rPr>
              <a:t>gures the network and schedule communication between devices, it also manages the routing and network traf</a:t>
            </a:r>
            <a:r>
              <a:rPr lang="en-US" sz="2400" b="0" i="0" u="none" strike="noStrike" baseline="0" dirty="0">
                <a:latin typeface="MrgwysNqlnylAdvTT5ada87cc+fb"/>
              </a:rPr>
              <a:t>fi</a:t>
            </a:r>
            <a:r>
              <a:rPr lang="en-US" sz="2400" b="0" i="0" u="none" strike="noStrike" baseline="0" dirty="0">
                <a:latin typeface="PxwhpkYjvmpsAdvTT5ada87cc"/>
              </a:rPr>
              <a:t>c. The network manager can be integrated into the gateway, host application, or process automation controller.</a:t>
            </a:r>
            <a:endParaRPr lang="en-US" sz="2400" dirty="0"/>
          </a:p>
        </p:txBody>
      </p:sp>
    </p:spTree>
    <p:extLst>
      <p:ext uri="{BB962C8B-B14F-4D97-AF65-F5344CB8AC3E}">
        <p14:creationId xmlns:p14="http://schemas.microsoft.com/office/powerpoint/2010/main" xmlns="" val="1337456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6FC40EAC-A4A4-4100-8A28-840CA57B2BE8}"/>
              </a:ext>
            </a:extLst>
          </p:cNvPr>
          <p:cNvPicPr>
            <a:picLocks noGrp="1" noChangeAspect="1"/>
          </p:cNvPicPr>
          <p:nvPr>
            <p:ph idx="1"/>
          </p:nvPr>
        </p:nvPicPr>
        <p:blipFill rotWithShape="1">
          <a:blip r:embed="rId2" cstate="print"/>
          <a:srcRect l="10244" t="20203" r="8351" b="17503"/>
          <a:stretch/>
        </p:blipFill>
        <p:spPr>
          <a:xfrm>
            <a:off x="1981200" y="1219200"/>
            <a:ext cx="8229600" cy="4648200"/>
          </a:xfrm>
          <a:ln>
            <a:solidFill>
              <a:schemeClr val="tx1"/>
            </a:solidFill>
          </a:ln>
        </p:spPr>
      </p:pic>
    </p:spTree>
    <p:extLst>
      <p:ext uri="{BB962C8B-B14F-4D97-AF65-F5344CB8AC3E}">
        <p14:creationId xmlns:p14="http://schemas.microsoft.com/office/powerpoint/2010/main" xmlns="" val="50997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6B98C9-0493-4E7C-8FC6-0B02569FF952}"/>
              </a:ext>
            </a:extLst>
          </p:cNvPr>
          <p:cNvSpPr>
            <a:spLocks noGrp="1"/>
          </p:cNvSpPr>
          <p:nvPr>
            <p:ph type="title"/>
          </p:nvPr>
        </p:nvSpPr>
        <p:spPr/>
        <p:txBody>
          <a:bodyPr/>
          <a:lstStyle/>
          <a:p>
            <a:pPr algn="ctr"/>
            <a:r>
              <a:rPr lang="en-US" b="1" dirty="0" err="1">
                <a:solidFill>
                  <a:srgbClr val="FF0000"/>
                </a:solidFill>
              </a:rPr>
              <a:t>WirelessHART</a:t>
            </a:r>
            <a:r>
              <a:rPr lang="en-US" b="1" dirty="0">
                <a:solidFill>
                  <a:srgbClr val="FF0000"/>
                </a:solidFill>
              </a:rPr>
              <a:t> Protocol Stack</a:t>
            </a:r>
          </a:p>
        </p:txBody>
      </p:sp>
      <p:sp>
        <p:nvSpPr>
          <p:cNvPr id="3" name="Content Placeholder 2">
            <a:extLst>
              <a:ext uri="{FF2B5EF4-FFF2-40B4-BE49-F238E27FC236}">
                <a16:creationId xmlns:a16="http://schemas.microsoft.com/office/drawing/2014/main" xmlns="" id="{841CA937-42DC-4476-98F9-2AD9B1228EA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033F3891-9B2F-4B1B-AFD9-89473D224F33}"/>
              </a:ext>
            </a:extLst>
          </p:cNvPr>
          <p:cNvPicPr>
            <a:picLocks noChangeAspect="1"/>
          </p:cNvPicPr>
          <p:nvPr/>
        </p:nvPicPr>
        <p:blipFill rotWithShape="1">
          <a:blip r:embed="rId2" cstate="print"/>
          <a:srcRect l="16038" t="24641" r="19808" b="23679"/>
          <a:stretch/>
        </p:blipFill>
        <p:spPr>
          <a:xfrm>
            <a:off x="838200" y="1690688"/>
            <a:ext cx="10683240" cy="4351338"/>
          </a:xfrm>
          <a:prstGeom prst="rect">
            <a:avLst/>
          </a:prstGeom>
          <a:ln>
            <a:solidFill>
              <a:schemeClr val="tx1"/>
            </a:solidFill>
          </a:ln>
        </p:spPr>
      </p:pic>
    </p:spTree>
    <p:extLst>
      <p:ext uri="{BB962C8B-B14F-4D97-AF65-F5344CB8AC3E}">
        <p14:creationId xmlns:p14="http://schemas.microsoft.com/office/powerpoint/2010/main" xmlns="" val="666965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43860D-76E3-4E57-BB94-E9FEFF40DF76}"/>
              </a:ext>
            </a:extLst>
          </p:cNvPr>
          <p:cNvSpPr>
            <a:spLocks noGrp="1"/>
          </p:cNvSpPr>
          <p:nvPr>
            <p:ph type="title"/>
          </p:nvPr>
        </p:nvSpPr>
        <p:spPr/>
        <p:txBody>
          <a:bodyPr/>
          <a:lstStyle/>
          <a:p>
            <a:pPr algn="ctr"/>
            <a:r>
              <a:rPr lang="en-US" b="1" dirty="0" smtClean="0">
                <a:solidFill>
                  <a:srgbClr val="FF0000"/>
                </a:solidFill>
              </a:rPr>
              <a:t>ISA </a:t>
            </a:r>
            <a:r>
              <a:rPr lang="en-US" b="1" dirty="0">
                <a:solidFill>
                  <a:srgbClr val="FF0000"/>
                </a:solidFill>
              </a:rPr>
              <a:t>100.11a</a:t>
            </a:r>
          </a:p>
        </p:txBody>
      </p:sp>
      <p:sp>
        <p:nvSpPr>
          <p:cNvPr id="3" name="Content Placeholder 2">
            <a:extLst>
              <a:ext uri="{FF2B5EF4-FFF2-40B4-BE49-F238E27FC236}">
                <a16:creationId xmlns:a16="http://schemas.microsoft.com/office/drawing/2014/main" xmlns="" id="{4F554A4F-BB94-4FBE-8110-1A27FAEA45C5}"/>
              </a:ext>
            </a:extLst>
          </p:cNvPr>
          <p:cNvSpPr>
            <a:spLocks noGrp="1"/>
          </p:cNvSpPr>
          <p:nvPr>
            <p:ph idx="1"/>
          </p:nvPr>
        </p:nvSpPr>
        <p:spPr>
          <a:xfrm>
            <a:off x="838200" y="1484243"/>
            <a:ext cx="10515600" cy="4692720"/>
          </a:xfrm>
        </p:spPr>
        <p:txBody>
          <a:bodyPr>
            <a:noAutofit/>
          </a:bodyPr>
          <a:lstStyle/>
          <a:p>
            <a:pPr algn="l"/>
            <a:r>
              <a:rPr lang="en-US" sz="2400" b="0" i="0" u="none" strike="noStrike" baseline="0" dirty="0">
                <a:latin typeface="PxwhpkYjvmpsAdvTT5ada87cc"/>
              </a:rPr>
              <a:t>ISA100.11a, was of</a:t>
            </a:r>
            <a:r>
              <a:rPr lang="en-US" sz="2400" b="0" i="0" u="none" strike="noStrike" baseline="0" dirty="0">
                <a:latin typeface="MrgwysNqlnylAdvTT5ada87cc+fb"/>
              </a:rPr>
              <a:t>fi</a:t>
            </a:r>
            <a:r>
              <a:rPr lang="en-US" sz="2400" b="0" i="0" u="none" strike="noStrike" baseline="0" dirty="0">
                <a:latin typeface="PxwhpkYjvmpsAdvTT5ada87cc"/>
              </a:rPr>
              <a:t>cially approved in September 2009 by ISA Standards and Practices Board. </a:t>
            </a:r>
          </a:p>
          <a:p>
            <a:pPr algn="l"/>
            <a:r>
              <a:rPr lang="en-US" sz="2400" b="0" i="0" u="none" strike="noStrike" baseline="0" dirty="0">
                <a:latin typeface="PxwhpkYjvmpsAdvTT5ada87cc"/>
              </a:rPr>
              <a:t>It is the </a:t>
            </a:r>
            <a:r>
              <a:rPr lang="en-US" sz="2400" b="0" i="0" u="none" strike="noStrike" baseline="0" dirty="0">
                <a:latin typeface="MrgwysNqlnylAdvTT5ada87cc+fb"/>
              </a:rPr>
              <a:t>fi</a:t>
            </a:r>
            <a:r>
              <a:rPr lang="en-US" sz="2400" b="0" i="0" u="none" strike="noStrike" baseline="0" dirty="0">
                <a:latin typeface="PxwhpkYjvmpsAdvTT5ada87cc"/>
              </a:rPr>
              <a:t>rst standard of ISA100 family with foundations for process automation, and provisions for secure, reliable, low data rate wireless monitoring.</a:t>
            </a:r>
          </a:p>
          <a:p>
            <a:pPr algn="l"/>
            <a:r>
              <a:rPr lang="en-US" sz="2400" b="0" i="0" u="none" strike="noStrike" baseline="0" dirty="0">
                <a:latin typeface="PxwhpkYjvmpsAdvTT5ada87cc"/>
              </a:rPr>
              <a:t>Speci</a:t>
            </a:r>
            <a:r>
              <a:rPr lang="en-US" sz="2400" b="0" i="0" u="none" strike="noStrike" baseline="0" dirty="0">
                <a:latin typeface="MrgwysNqlnylAdvTT5ada87cc+fb"/>
              </a:rPr>
              <a:t>fi</a:t>
            </a:r>
            <a:r>
              <a:rPr lang="en-US" sz="2400" b="0" i="0" u="none" strike="noStrike" baseline="0" dirty="0">
                <a:latin typeface="PxwhpkYjvmpsAdvTT5ada87cc"/>
              </a:rPr>
              <a:t>cations for the OSI layer, security, and system management are comprised </a:t>
            </a:r>
            <a:r>
              <a:rPr lang="en-US" sz="2400" b="0" i="0" u="none" strike="noStrike" baseline="0" dirty="0">
                <a:solidFill>
                  <a:srgbClr val="000000"/>
                </a:solidFill>
                <a:latin typeface="PxwhpkYjvmpsAdvTT5ada87cc"/>
              </a:rPr>
              <a:t>(Costa and Amaral </a:t>
            </a:r>
            <a:r>
              <a:rPr lang="en-US" sz="2400" b="0" i="0" u="none" strike="noStrike" baseline="0" dirty="0">
                <a:solidFill>
                  <a:srgbClr val="0000FF"/>
                </a:solidFill>
                <a:latin typeface="PxwhpkYjvmpsAdvTT5ada87cc"/>
              </a:rPr>
              <a:t>2012</a:t>
            </a:r>
            <a:r>
              <a:rPr lang="en-US" sz="2400" b="0" i="0" u="none" strike="noStrike" baseline="0" dirty="0">
                <a:solidFill>
                  <a:srgbClr val="000000"/>
                </a:solidFill>
                <a:latin typeface="PxwhpkYjvmpsAdvTT5ada87cc"/>
              </a:rPr>
              <a:t>). ISA100.11a focuses on low energy consumption, scalability, infrastructure, robustness, and interoperability with other wireless devices.</a:t>
            </a:r>
          </a:p>
          <a:p>
            <a:pPr algn="l"/>
            <a:r>
              <a:rPr lang="en-US" sz="2400" b="0" i="0" u="none" strike="noStrike" baseline="0" dirty="0">
                <a:solidFill>
                  <a:srgbClr val="000000"/>
                </a:solidFill>
                <a:latin typeface="PxwhpkYjvmpsAdvTT5ada87cc"/>
              </a:rPr>
              <a:t>ISA100.11a networks use only 2.4 GHz radio and channel hopping to increase reliability and minimize interference.</a:t>
            </a:r>
          </a:p>
          <a:p>
            <a:pPr algn="l"/>
            <a:r>
              <a:rPr lang="en-US" sz="2400" b="0" i="0" u="none" strike="noStrike" baseline="0" dirty="0">
                <a:solidFill>
                  <a:srgbClr val="000000"/>
                </a:solidFill>
                <a:latin typeface="PxwhpkYjvmpsAdvTT5ada87cc"/>
              </a:rPr>
              <a:t>It offers both meshing and star network topologies, and delivers simple, </a:t>
            </a:r>
            <a:r>
              <a:rPr lang="en-US" sz="2400" b="0" i="0" u="none" strike="noStrike" baseline="0" dirty="0">
                <a:solidFill>
                  <a:srgbClr val="000000"/>
                </a:solidFill>
                <a:latin typeface="YvvhffJtlncwAdvGTIMES-R"/>
              </a:rPr>
              <a:t>fl</a:t>
            </a:r>
            <a:r>
              <a:rPr lang="en-US" sz="2400" b="0" i="0" u="none" strike="noStrike" baseline="0" dirty="0">
                <a:solidFill>
                  <a:srgbClr val="000000"/>
                </a:solidFill>
                <a:latin typeface="PxwhpkYjvmpsAdvTT5ada87cc"/>
              </a:rPr>
              <a:t>exible, and scalable security functionality.</a:t>
            </a:r>
            <a:endParaRPr lang="en-US" sz="2400" dirty="0"/>
          </a:p>
        </p:txBody>
      </p:sp>
    </p:spTree>
    <p:extLst>
      <p:ext uri="{BB962C8B-B14F-4D97-AF65-F5344CB8AC3E}">
        <p14:creationId xmlns:p14="http://schemas.microsoft.com/office/powerpoint/2010/main" xmlns="" val="24335595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0C59A1-9E04-4AD8-8EEB-FDCE42DD0D50}"/>
              </a:ext>
            </a:extLst>
          </p:cNvPr>
          <p:cNvSpPr>
            <a:spLocks noGrp="1"/>
          </p:cNvSpPr>
          <p:nvPr>
            <p:ph type="title"/>
          </p:nvPr>
        </p:nvSpPr>
        <p:spPr>
          <a:xfrm>
            <a:off x="838200" y="168813"/>
            <a:ext cx="10515600" cy="801858"/>
          </a:xfrm>
        </p:spPr>
        <p:txBody>
          <a:bodyPr>
            <a:normAutofit/>
          </a:bodyPr>
          <a:lstStyle/>
          <a:p>
            <a:pPr algn="ctr"/>
            <a:r>
              <a:rPr lang="en-US" b="1" dirty="0">
                <a:solidFill>
                  <a:srgbClr val="FF0000"/>
                </a:solidFill>
              </a:rPr>
              <a:t>ISA 100.11a Mesh Networking</a:t>
            </a:r>
          </a:p>
        </p:txBody>
      </p:sp>
      <p:sp>
        <p:nvSpPr>
          <p:cNvPr id="3" name="Content Placeholder 2">
            <a:extLst>
              <a:ext uri="{FF2B5EF4-FFF2-40B4-BE49-F238E27FC236}">
                <a16:creationId xmlns:a16="http://schemas.microsoft.com/office/drawing/2014/main" xmlns="" id="{C187A376-DD36-4686-AD39-ED27A677145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8A70E3E6-C262-4E4D-8CA2-1ACDE3BEC06A}"/>
              </a:ext>
            </a:extLst>
          </p:cNvPr>
          <p:cNvPicPr>
            <a:picLocks noChangeAspect="1"/>
          </p:cNvPicPr>
          <p:nvPr/>
        </p:nvPicPr>
        <p:blipFill rotWithShape="1">
          <a:blip r:embed="rId2" cstate="print"/>
          <a:srcRect l="21923" t="21936" r="28000" b="5493"/>
          <a:stretch/>
        </p:blipFill>
        <p:spPr>
          <a:xfrm>
            <a:off x="618978" y="970671"/>
            <a:ext cx="10902462" cy="5522205"/>
          </a:xfrm>
          <a:prstGeom prst="rect">
            <a:avLst/>
          </a:prstGeom>
        </p:spPr>
      </p:pic>
    </p:spTree>
    <p:extLst>
      <p:ext uri="{BB962C8B-B14F-4D97-AF65-F5344CB8AC3E}">
        <p14:creationId xmlns:p14="http://schemas.microsoft.com/office/powerpoint/2010/main" xmlns="" val="41107891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6F18B5-C0DB-4E6E-B85C-B01128DA2C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60E5756-A6BE-4733-A173-6CD3521B88A8}"/>
              </a:ext>
            </a:extLst>
          </p:cNvPr>
          <p:cNvSpPr>
            <a:spLocks noGrp="1"/>
          </p:cNvSpPr>
          <p:nvPr>
            <p:ph idx="1"/>
          </p:nvPr>
        </p:nvSpPr>
        <p:spPr>
          <a:xfrm>
            <a:off x="838200" y="1280160"/>
            <a:ext cx="10515600" cy="4896804"/>
          </a:xfrm>
        </p:spPr>
        <p:txBody>
          <a:bodyPr>
            <a:normAutofit fontScale="77500" lnSpcReduction="20000"/>
          </a:bodyPr>
          <a:lstStyle/>
          <a:p>
            <a:pPr algn="l"/>
            <a:r>
              <a:rPr lang="en-US" sz="2400" b="0" i="0" u="none" strike="noStrike" baseline="0" dirty="0">
                <a:solidFill>
                  <a:schemeClr val="accent5">
                    <a:lumMod val="75000"/>
                  </a:schemeClr>
                </a:solidFill>
                <a:latin typeface="PxwhpkYjvmpsAdvTT5ada87cc"/>
              </a:rPr>
              <a:t>ISA100.11a de</a:t>
            </a:r>
            <a:r>
              <a:rPr lang="en-US" sz="2400" b="0" i="0" u="none" strike="noStrike" baseline="0" dirty="0">
                <a:solidFill>
                  <a:schemeClr val="accent5">
                    <a:lumMod val="75000"/>
                  </a:schemeClr>
                </a:solidFill>
                <a:latin typeface="MrgwysNqlnylAdvTT5ada87cc+fb"/>
              </a:rPr>
              <a:t>fi</a:t>
            </a:r>
            <a:r>
              <a:rPr lang="en-US" sz="2400" b="0" i="0" u="none" strike="noStrike" baseline="0" dirty="0">
                <a:solidFill>
                  <a:schemeClr val="accent5">
                    <a:lumMod val="75000"/>
                  </a:schemeClr>
                </a:solidFill>
                <a:latin typeface="PxwhpkYjvmpsAdvTT5ada87cc"/>
              </a:rPr>
              <a:t>nes for devices different role pro</a:t>
            </a:r>
            <a:r>
              <a:rPr lang="en-US" sz="2400" b="0" i="0" u="none" strike="noStrike" baseline="0" dirty="0">
                <a:solidFill>
                  <a:schemeClr val="accent5">
                    <a:lumMod val="75000"/>
                  </a:schemeClr>
                </a:solidFill>
                <a:latin typeface="MrgwysNqlnylAdvTT5ada87cc+fb"/>
              </a:rPr>
              <a:t>fi</a:t>
            </a:r>
            <a:r>
              <a:rPr lang="en-US" sz="2400" b="0" i="0" u="none" strike="noStrike" baseline="0" dirty="0">
                <a:solidFill>
                  <a:schemeClr val="accent5">
                    <a:lumMod val="75000"/>
                  </a:schemeClr>
                </a:solidFill>
                <a:latin typeface="PxwhpkYjvmpsAdvTT5ada87cc"/>
              </a:rPr>
              <a:t>les that represent various functions and capabilities, such as I/O devices, routers, provisioning devices, backbone routers, gateway, system manager, security manager.</a:t>
            </a:r>
          </a:p>
          <a:p>
            <a:pPr algn="l"/>
            <a:r>
              <a:rPr lang="en-US" sz="2400" b="0" i="0" u="none" strike="noStrike" baseline="0" dirty="0">
                <a:latin typeface="PxwhpkYjvmpsAdvTT5ada87cc"/>
              </a:rPr>
              <a:t>Each device may resume more than a role, while its capabilities are reported to the system manager upon joining the network:</a:t>
            </a:r>
          </a:p>
          <a:p>
            <a:pPr algn="l">
              <a:buFont typeface="Wingdings" panose="05000000000000000000" pitchFamily="2" charset="2"/>
              <a:buChar char="Ø"/>
            </a:pPr>
            <a:r>
              <a:rPr lang="en-US" sz="2400" b="0" i="0" u="none" strike="noStrike" baseline="0" dirty="0">
                <a:solidFill>
                  <a:schemeClr val="accent5">
                    <a:lumMod val="75000"/>
                  </a:schemeClr>
                </a:solidFill>
                <a:latin typeface="PxwhpkYjvmpsAdvTT5ada87cc"/>
              </a:rPr>
              <a:t>I/O device </a:t>
            </a:r>
            <a:r>
              <a:rPr lang="en-US" sz="2400" b="0" i="0" u="none" strike="noStrike" baseline="0" dirty="0">
                <a:latin typeface="PxwhpkYjvmpsAdvTT5ada87cc"/>
              </a:rPr>
              <a:t>(sensor and actuator), provides or/and consumes data, which is the basic goal of the network.</a:t>
            </a:r>
          </a:p>
          <a:p>
            <a:pPr algn="l">
              <a:buFont typeface="Wingdings" panose="05000000000000000000" pitchFamily="2" charset="2"/>
              <a:buChar char="Ø"/>
            </a:pPr>
            <a:r>
              <a:rPr lang="en-US" sz="2400" b="0" i="0" u="none" strike="noStrike" baseline="0" dirty="0">
                <a:solidFill>
                  <a:schemeClr val="accent5">
                    <a:lumMod val="75000"/>
                  </a:schemeClr>
                </a:solidFill>
                <a:latin typeface="PxwhpkYjvmpsAdvTT5ada87cc"/>
              </a:rPr>
              <a:t>Handheld</a:t>
            </a:r>
            <a:r>
              <a:rPr lang="en-US" sz="2400" b="0" i="0" u="none" strike="noStrike" baseline="0" dirty="0">
                <a:latin typeface="PxwhpkYjvmpsAdvTT5ada87cc"/>
              </a:rPr>
              <a:t> which is a portable computer used to con</a:t>
            </a:r>
            <a:r>
              <a:rPr lang="en-US" sz="2400" b="0" i="0" u="none" strike="noStrike" baseline="0" dirty="0">
                <a:latin typeface="MrgwysNqlnylAdvTT5ada87cc+fb"/>
              </a:rPr>
              <a:t>fi</a:t>
            </a:r>
            <a:r>
              <a:rPr lang="en-US" sz="2400" b="0" i="0" u="none" strike="noStrike" baseline="0" dirty="0">
                <a:latin typeface="PxwhpkYjvmpsAdvTT5ada87cc"/>
              </a:rPr>
              <a:t>gure devices, run diagnostics, and perform calibrations.</a:t>
            </a:r>
          </a:p>
          <a:p>
            <a:pPr algn="l">
              <a:buFont typeface="Wingdings" panose="05000000000000000000" pitchFamily="2" charset="2"/>
              <a:buChar char="Ø"/>
            </a:pPr>
            <a:r>
              <a:rPr lang="en-US" sz="2400" b="0" i="0" u="none" strike="noStrike" baseline="0" dirty="0">
                <a:solidFill>
                  <a:schemeClr val="accent5">
                    <a:lumMod val="75000"/>
                  </a:schemeClr>
                </a:solidFill>
                <a:latin typeface="PxwhpkYjvmpsAdvTT5ada87cc"/>
              </a:rPr>
              <a:t>Router</a:t>
            </a:r>
            <a:r>
              <a:rPr lang="en-US" sz="2400" b="0" i="0" u="none" strike="noStrike" baseline="0" dirty="0">
                <a:latin typeface="PxwhpkYjvmpsAdvTT5ada87cc"/>
              </a:rPr>
              <a:t> is a job accorded to devices responsible for routing data packet from source to destination and propagating clock information. A router role also enables a device to act as a proxy that permits new devices to join the network.</a:t>
            </a:r>
          </a:p>
          <a:p>
            <a:pPr algn="l">
              <a:buFont typeface="Wingdings" panose="05000000000000000000" pitchFamily="2" charset="2"/>
              <a:buChar char="Ø"/>
            </a:pPr>
            <a:r>
              <a:rPr lang="en-US" sz="2400" b="0" i="0" u="none" strike="noStrike" baseline="0" dirty="0">
                <a:solidFill>
                  <a:schemeClr val="accent5">
                    <a:lumMod val="75000"/>
                  </a:schemeClr>
                </a:solidFill>
                <a:latin typeface="PxwhpkYjvmpsAdvTT5ada87cc"/>
              </a:rPr>
              <a:t>Device with provisioning role</a:t>
            </a:r>
            <a:r>
              <a:rPr lang="en-US" sz="2400" b="0" i="0" u="none" strike="noStrike" baseline="0" dirty="0">
                <a:latin typeface="PxwhpkYjvmpsAdvTT5ada87cc"/>
              </a:rPr>
              <a:t>, for pre-con</a:t>
            </a:r>
            <a:r>
              <a:rPr lang="en-US" sz="2400" b="0" i="0" u="none" strike="noStrike" baseline="0" dirty="0">
                <a:latin typeface="MrgwysNqlnylAdvTT5ada87cc+fb"/>
              </a:rPr>
              <a:t>fi</a:t>
            </a:r>
            <a:r>
              <a:rPr lang="en-US" sz="2400" b="0" i="0" u="none" strike="noStrike" baseline="0" dirty="0">
                <a:latin typeface="PxwhpkYjvmpsAdvTT5ada87cc"/>
              </a:rPr>
              <a:t>guring devices with necessary information to join a speci</a:t>
            </a:r>
            <a:r>
              <a:rPr lang="en-US" sz="2400" b="0" i="0" u="none" strike="noStrike" baseline="0" dirty="0">
                <a:latin typeface="MrgwysNqlnylAdvTT5ada87cc+fb"/>
              </a:rPr>
              <a:t>fi</a:t>
            </a:r>
            <a:r>
              <a:rPr lang="en-US" sz="2400" b="0" i="0" u="none" strike="noStrike" baseline="0" dirty="0">
                <a:latin typeface="PxwhpkYjvmpsAdvTT5ada87cc"/>
              </a:rPr>
              <a:t>c network.</a:t>
            </a:r>
          </a:p>
          <a:p>
            <a:pPr algn="l">
              <a:buFont typeface="Wingdings" panose="05000000000000000000" pitchFamily="2" charset="2"/>
              <a:buChar char="Ø"/>
            </a:pPr>
            <a:r>
              <a:rPr lang="en-US" sz="2400" b="0" i="0" u="none" strike="noStrike" baseline="0" dirty="0">
                <a:solidFill>
                  <a:schemeClr val="accent5">
                    <a:lumMod val="75000"/>
                  </a:schemeClr>
                </a:solidFill>
                <a:latin typeface="PxwhpkYjvmpsAdvTT5ada87cc"/>
              </a:rPr>
              <a:t>Backbone router</a:t>
            </a:r>
            <a:r>
              <a:rPr lang="en-US" sz="2400" b="0" i="0" u="none" strike="noStrike" baseline="0" dirty="0">
                <a:latin typeface="PxwhpkYjvmpsAdvTT5ada87cc"/>
              </a:rPr>
              <a:t>, routes data packets from one subnet connected to the backbone network to a destination (e.g., another subnet connected to the backbone).</a:t>
            </a:r>
            <a:r>
              <a:rPr lang="en-US" sz="1800" b="0" i="0" u="none" strike="noStrike" baseline="0" dirty="0">
                <a:latin typeface="PxwhpkYjvmpsAdvTT5ada87cc"/>
              </a:rPr>
              <a:t> </a:t>
            </a:r>
            <a:r>
              <a:rPr lang="en-US" sz="2400" b="0" i="0" u="none" strike="noStrike" baseline="0" dirty="0">
                <a:latin typeface="PxwhpkYjvmpsAdvTT5ada87cc"/>
              </a:rPr>
              <a:t>The backbone router is implemented with both ISA100.11a wireless network interface and backbone interface.</a:t>
            </a:r>
          </a:p>
        </p:txBody>
      </p:sp>
    </p:spTree>
    <p:extLst>
      <p:ext uri="{BB962C8B-B14F-4D97-AF65-F5344CB8AC3E}">
        <p14:creationId xmlns:p14="http://schemas.microsoft.com/office/powerpoint/2010/main" xmlns="" val="27500483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F56222-230F-408F-BA17-BAAEDFF64D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43D460A-D3FB-4A63-99A1-597CC291D513}"/>
              </a:ext>
            </a:extLst>
          </p:cNvPr>
          <p:cNvSpPr>
            <a:spLocks noGrp="1"/>
          </p:cNvSpPr>
          <p:nvPr>
            <p:ph idx="1"/>
          </p:nvPr>
        </p:nvSpPr>
        <p:spPr/>
        <p:txBody>
          <a:bodyPr>
            <a:normAutofit/>
          </a:bodyPr>
          <a:lstStyle/>
          <a:p>
            <a:pPr algn="l">
              <a:buFont typeface="Wingdings" panose="05000000000000000000" pitchFamily="2" charset="2"/>
              <a:buChar char="Ø"/>
            </a:pPr>
            <a:r>
              <a:rPr lang="en-US" sz="2400" b="0" i="0" u="none" strike="noStrike" baseline="0" dirty="0">
                <a:solidFill>
                  <a:schemeClr val="accent5">
                    <a:lumMod val="75000"/>
                  </a:schemeClr>
                </a:solidFill>
                <a:latin typeface="PxwhpkYjvmpsAdvTT5ada87cc"/>
              </a:rPr>
              <a:t>Gateway</a:t>
            </a:r>
            <a:r>
              <a:rPr lang="en-US" sz="2400" b="0" i="0" u="none" strike="noStrike" baseline="0" dirty="0">
                <a:latin typeface="PxwhpkYjvmpsAdvTT5ada87cc"/>
              </a:rPr>
              <a:t>, acts as an interface between ISA100.11a </a:t>
            </a:r>
            <a:r>
              <a:rPr lang="en-US" sz="2400" b="0" i="0" u="none" strike="noStrike" baseline="0" dirty="0">
                <a:latin typeface="MrgwysNqlnylAdvTT5ada87cc+fb"/>
              </a:rPr>
              <a:t>fi</a:t>
            </a:r>
            <a:r>
              <a:rPr lang="en-US" sz="2400" b="0" i="0" u="none" strike="noStrike" baseline="0" dirty="0">
                <a:latin typeface="PxwhpkYjvmpsAdvTT5ada87cc"/>
              </a:rPr>
              <a:t>eld network and the host applications in the control system.</a:t>
            </a:r>
          </a:p>
          <a:p>
            <a:pPr algn="l">
              <a:buFont typeface="Wingdings" panose="05000000000000000000" pitchFamily="2" charset="2"/>
              <a:buChar char="Ø"/>
            </a:pPr>
            <a:r>
              <a:rPr lang="en-US" sz="2400" b="0" i="0" u="none" strike="noStrike" baseline="0" dirty="0">
                <a:solidFill>
                  <a:schemeClr val="accent5">
                    <a:lumMod val="75000"/>
                  </a:schemeClr>
                </a:solidFill>
                <a:latin typeface="PxwhpkYjvmpsAdvTT5ada87cc"/>
              </a:rPr>
              <a:t>System manager</a:t>
            </a:r>
            <a:r>
              <a:rPr lang="en-US" sz="2400" b="0" i="0" u="none" strike="noStrike" baseline="0" dirty="0">
                <a:latin typeface="PxwhpkYjvmpsAdvTT5ada87cc"/>
              </a:rPr>
              <a:t>, is the administrator of the ISA100.11a wireless network. It monitors the network and is in charge of system management, device management, network run-time control, and communication con</a:t>
            </a:r>
            <a:r>
              <a:rPr lang="en-US" sz="2400" b="0" i="0" u="none" strike="noStrike" baseline="0" dirty="0">
                <a:latin typeface="MrgwysNqlnylAdvTT5ada87cc+fb"/>
              </a:rPr>
              <a:t>fi</a:t>
            </a:r>
            <a:r>
              <a:rPr lang="en-US" sz="2400" b="0" i="0" u="none" strike="noStrike" baseline="0" dirty="0">
                <a:latin typeface="PxwhpkYjvmpsAdvTT5ada87cc"/>
              </a:rPr>
              <a:t>guration (resource scheduling), as well as time related services.</a:t>
            </a:r>
          </a:p>
          <a:p>
            <a:pPr algn="l">
              <a:buFont typeface="Wingdings" panose="05000000000000000000" pitchFamily="2" charset="2"/>
              <a:buChar char="Ø"/>
            </a:pPr>
            <a:r>
              <a:rPr lang="en-US" sz="2400" b="0" i="0" u="none" strike="noStrike" baseline="0" dirty="0">
                <a:solidFill>
                  <a:schemeClr val="accent5">
                    <a:lumMod val="75000"/>
                  </a:schemeClr>
                </a:solidFill>
                <a:latin typeface="PxwhpkYjvmpsAdvTT5ada87cc"/>
              </a:rPr>
              <a:t>Security manager</a:t>
            </a:r>
            <a:r>
              <a:rPr lang="en-US" sz="2400" b="0" i="0" u="none" strike="noStrike" baseline="0" dirty="0">
                <a:latin typeface="PxwhpkYjvmpsAdvTT5ada87cc"/>
              </a:rPr>
              <a:t>, provides security services based on policies speci</a:t>
            </a:r>
            <a:r>
              <a:rPr lang="en-US" sz="2400" b="0" i="0" u="none" strike="noStrike" baseline="0" dirty="0">
                <a:latin typeface="MrgwysNqlnylAdvTT5ada87cc+fb"/>
              </a:rPr>
              <a:t>fi</a:t>
            </a:r>
            <a:r>
              <a:rPr lang="en-US" sz="2400" b="0" i="0" u="none" strike="noStrike" baseline="0" dirty="0">
                <a:latin typeface="PxwhpkYjvmpsAdvTT5ada87cc"/>
              </a:rPr>
              <a:t>ed by this standard.</a:t>
            </a:r>
            <a:endParaRPr lang="en-US" sz="2400" dirty="0"/>
          </a:p>
        </p:txBody>
      </p:sp>
    </p:spTree>
    <p:extLst>
      <p:ext uri="{BB962C8B-B14F-4D97-AF65-F5344CB8AC3E}">
        <p14:creationId xmlns:p14="http://schemas.microsoft.com/office/powerpoint/2010/main" xmlns="" val="6983741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739A0-AA82-4BDA-BA8E-DF080CA05446}"/>
              </a:ext>
            </a:extLst>
          </p:cNvPr>
          <p:cNvSpPr>
            <a:spLocks noGrp="1"/>
          </p:cNvSpPr>
          <p:nvPr>
            <p:ph type="title"/>
          </p:nvPr>
        </p:nvSpPr>
        <p:spPr/>
        <p:txBody>
          <a:bodyPr/>
          <a:lstStyle/>
          <a:p>
            <a:pPr algn="ctr"/>
            <a:r>
              <a:rPr lang="en-US" b="1" dirty="0" err="1">
                <a:solidFill>
                  <a:srgbClr val="FF0000"/>
                </a:solidFill>
              </a:rPr>
              <a:t>WirelessHART</a:t>
            </a:r>
            <a:r>
              <a:rPr lang="en-US" b="1" dirty="0">
                <a:solidFill>
                  <a:srgbClr val="FF0000"/>
                </a:solidFill>
              </a:rPr>
              <a:t> and ISA 100.11a Protocol Stack</a:t>
            </a:r>
          </a:p>
        </p:txBody>
      </p:sp>
      <p:pic>
        <p:nvPicPr>
          <p:cNvPr id="5" name="Picture 4">
            <a:extLst>
              <a:ext uri="{FF2B5EF4-FFF2-40B4-BE49-F238E27FC236}">
                <a16:creationId xmlns:a16="http://schemas.microsoft.com/office/drawing/2014/main" xmlns="" id="{F598CE18-CB15-4C46-885C-425CB41A6816}"/>
              </a:ext>
            </a:extLst>
          </p:cNvPr>
          <p:cNvPicPr>
            <a:picLocks noChangeAspect="1"/>
          </p:cNvPicPr>
          <p:nvPr/>
        </p:nvPicPr>
        <p:blipFill rotWithShape="1">
          <a:blip r:embed="rId2" cstate="print"/>
          <a:srcRect l="15923" t="33222" r="19231" b="19780"/>
          <a:stretch/>
        </p:blipFill>
        <p:spPr>
          <a:xfrm>
            <a:off x="1185041" y="1640099"/>
            <a:ext cx="10050194" cy="4221554"/>
          </a:xfrm>
          <a:prstGeom prst="rect">
            <a:avLst/>
          </a:prstGeom>
          <a:ln>
            <a:solidFill>
              <a:schemeClr val="tx1"/>
            </a:solidFill>
          </a:ln>
        </p:spPr>
      </p:pic>
    </p:spTree>
    <p:extLst>
      <p:ext uri="{BB962C8B-B14F-4D97-AF65-F5344CB8AC3E}">
        <p14:creationId xmlns:p14="http://schemas.microsoft.com/office/powerpoint/2010/main" xmlns="" val="14442969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5813579-0C0D-4221-BCE1-4626F858B48B}"/>
              </a:ext>
            </a:extLst>
          </p:cNvPr>
          <p:cNvSpPr>
            <a:spLocks noGrp="1"/>
          </p:cNvSpPr>
          <p:nvPr>
            <p:ph idx="1"/>
          </p:nvPr>
        </p:nvSpPr>
        <p:spPr>
          <a:xfrm>
            <a:off x="838200" y="874643"/>
            <a:ext cx="10515600" cy="5620750"/>
          </a:xfrm>
        </p:spPr>
        <p:txBody>
          <a:bodyPr>
            <a:noAutofit/>
          </a:bodyPr>
          <a:lstStyle/>
          <a:p>
            <a:pPr algn="l"/>
            <a:r>
              <a:rPr lang="en-US" sz="2400" b="0" i="0" u="none" strike="noStrike" baseline="0" dirty="0">
                <a:solidFill>
                  <a:srgbClr val="000000"/>
                </a:solidFill>
                <a:latin typeface="PxwhpkYjvmpsAdvTT5ada87cc"/>
              </a:rPr>
              <a:t>Both </a:t>
            </a:r>
            <a:r>
              <a:rPr lang="en-US" sz="2400" b="0" i="0" u="none" strike="noStrike" baseline="0" dirty="0" err="1">
                <a:solidFill>
                  <a:srgbClr val="000000"/>
                </a:solidFill>
                <a:latin typeface="PxwhpkYjvmpsAdvTT5ada87cc"/>
              </a:rPr>
              <a:t>WirelessHART</a:t>
            </a:r>
            <a:r>
              <a:rPr lang="en-US" sz="2400" b="0" i="0" u="none" strike="noStrike" baseline="0" dirty="0">
                <a:solidFill>
                  <a:srgbClr val="000000"/>
                </a:solidFill>
                <a:latin typeface="PxwhpkYjvmpsAdvTT5ada87cc"/>
              </a:rPr>
              <a:t> and ISA100.11a use a simpli</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ed version of the seven-layered open systems interconnection (OSI) basic reference model. </a:t>
            </a:r>
          </a:p>
          <a:p>
            <a:pPr algn="l"/>
            <a:r>
              <a:rPr lang="en-US" sz="2400" b="0" i="0" u="none" strike="noStrike" baseline="0" dirty="0">
                <a:solidFill>
                  <a:srgbClr val="000000"/>
                </a:solidFill>
                <a:latin typeface="PxwhpkYjvmpsAdvTT5ada87cc"/>
              </a:rPr>
              <a:t>ISA100.11a divides the DLL into a MAC sublayer, a MAC extension, and an upper DLL. </a:t>
            </a:r>
          </a:p>
          <a:p>
            <a:pPr algn="l"/>
            <a:r>
              <a:rPr lang="en-US" sz="2400" b="0" i="0" u="none" strike="noStrike" baseline="0" dirty="0">
                <a:solidFill>
                  <a:srgbClr val="000000"/>
                </a:solidFill>
                <a:latin typeface="PxwhpkYjvmpsAdvTT5ada87cc"/>
              </a:rPr>
              <a:t>The MAC sublayer is a subset of IEEE Standard 802.15.4 MAC, with the main responsibility of sending and receiving individual data frames. </a:t>
            </a:r>
          </a:p>
          <a:p>
            <a:pPr algn="l"/>
            <a:r>
              <a:rPr lang="en-US" sz="2400" b="0" i="0" u="none" strike="noStrike" baseline="0" dirty="0">
                <a:solidFill>
                  <a:srgbClr val="000000"/>
                </a:solidFill>
                <a:latin typeface="PxwhpkYjvmpsAdvTT5ada87cc"/>
              </a:rPr>
              <a:t>The MAC extension includes additional features not supported by IEEE Standard 802.15.4 MAC, mainly concerning changes to the carrier sense multiple access with collision avoidance (CSMA/CA) mechanisms by including additional spatial, frequency, and time diversity. </a:t>
            </a:r>
          </a:p>
          <a:p>
            <a:pPr algn="l"/>
            <a:r>
              <a:rPr lang="en-US" sz="2400" b="0" i="0" u="none" strike="noStrike" baseline="0" dirty="0">
                <a:solidFill>
                  <a:srgbClr val="000000"/>
                </a:solidFill>
                <a:latin typeface="PxwhpkYjvmpsAdvTT5ada87cc"/>
              </a:rPr>
              <a:t>The upper DLL handles link and mesh aspects above the MAC level, and it is responsible for routing within a DL subnet.</a:t>
            </a:r>
            <a:endParaRPr lang="en-US" sz="2400" dirty="0"/>
          </a:p>
        </p:txBody>
      </p:sp>
    </p:spTree>
    <p:extLst>
      <p:ext uri="{BB962C8B-B14F-4D97-AF65-F5344CB8AC3E}">
        <p14:creationId xmlns:p14="http://schemas.microsoft.com/office/powerpoint/2010/main" xmlns="" val="10629442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0F856C-ADE8-4DB3-8001-B77FA62551FA}"/>
              </a:ext>
            </a:extLst>
          </p:cNvPr>
          <p:cNvSpPr>
            <a:spLocks noGrp="1"/>
          </p:cNvSpPr>
          <p:nvPr>
            <p:ph type="title"/>
          </p:nvPr>
        </p:nvSpPr>
        <p:spPr>
          <a:xfrm>
            <a:off x="743607" y="189187"/>
            <a:ext cx="10515600" cy="961696"/>
          </a:xfrm>
        </p:spPr>
        <p:txBody>
          <a:bodyPr/>
          <a:lstStyle/>
          <a:p>
            <a:pPr algn="ctr"/>
            <a:r>
              <a:rPr lang="en-US" b="1" dirty="0">
                <a:solidFill>
                  <a:srgbClr val="FF0000"/>
                </a:solidFill>
              </a:rPr>
              <a:t>6LoWPAN</a:t>
            </a:r>
          </a:p>
        </p:txBody>
      </p:sp>
      <p:sp>
        <p:nvSpPr>
          <p:cNvPr id="3" name="Content Placeholder 2">
            <a:extLst>
              <a:ext uri="{FF2B5EF4-FFF2-40B4-BE49-F238E27FC236}">
                <a16:creationId xmlns:a16="http://schemas.microsoft.com/office/drawing/2014/main" xmlns="" id="{08836ACD-B0D6-4205-B4C8-FD1709D4FCE9}"/>
              </a:ext>
            </a:extLst>
          </p:cNvPr>
          <p:cNvSpPr>
            <a:spLocks noGrp="1"/>
          </p:cNvSpPr>
          <p:nvPr>
            <p:ph idx="1"/>
          </p:nvPr>
        </p:nvSpPr>
        <p:spPr>
          <a:xfrm>
            <a:off x="822435" y="1264845"/>
            <a:ext cx="10515600" cy="5025596"/>
          </a:xfrm>
        </p:spPr>
        <p:txBody>
          <a:bodyPr>
            <a:noAutofit/>
          </a:bodyPr>
          <a:lstStyle/>
          <a:p>
            <a:pPr algn="just"/>
            <a:r>
              <a:rPr lang="en-US" sz="2000" b="0" i="0" u="none" strike="noStrike" baseline="0" dirty="0">
                <a:solidFill>
                  <a:srgbClr val="000000"/>
                </a:solidFill>
                <a:latin typeface="PxwhpkYjvmpsAdvTT5ada87cc"/>
              </a:rPr>
              <a:t>IPv6-based low power wireless personal area networks (6LoWPAN) enables IPv6 packets communication over an IEEE 802.15.4 based network (Mulligan </a:t>
            </a:r>
            <a:r>
              <a:rPr lang="en-US" sz="2000" b="0" i="0" u="none" strike="noStrike" baseline="0" dirty="0">
                <a:solidFill>
                  <a:srgbClr val="0000FF"/>
                </a:solidFill>
                <a:latin typeface="PxwhpkYjvmpsAdvTT5ada87cc"/>
              </a:rPr>
              <a:t>2007</a:t>
            </a:r>
            <a:r>
              <a:rPr lang="en-US" sz="2000" b="0" i="0" u="none" strike="noStrike" baseline="0" dirty="0">
                <a:solidFill>
                  <a:srgbClr val="000000"/>
                </a:solidFill>
                <a:latin typeface="PxwhpkYjvmpsAdvTT5ada87cc"/>
              </a:rPr>
              <a:t>;Montenegro et al. </a:t>
            </a:r>
            <a:r>
              <a:rPr lang="en-US" sz="2000" b="0" i="0" u="none" strike="noStrike" baseline="0" dirty="0">
                <a:solidFill>
                  <a:srgbClr val="0000FF"/>
                </a:solidFill>
                <a:latin typeface="PxwhpkYjvmpsAdvTT5ada87cc"/>
              </a:rPr>
              <a:t>2007</a:t>
            </a:r>
            <a:r>
              <a:rPr lang="en-US" sz="2000" b="0" i="0" u="none" strike="noStrike" baseline="0" dirty="0">
                <a:solidFill>
                  <a:srgbClr val="000000"/>
                </a:solidFill>
                <a:latin typeface="PxwhpkYjvmpsAdvTT5ada87cc"/>
              </a:rPr>
              <a:t>; Shelby and Bormann </a:t>
            </a:r>
            <a:r>
              <a:rPr lang="en-US" sz="2000" b="0" i="0" u="none" strike="noStrike" baseline="0" dirty="0">
                <a:solidFill>
                  <a:srgbClr val="0000FF"/>
                </a:solidFill>
                <a:latin typeface="PxwhpkYjvmpsAdvTT5ada87cc"/>
              </a:rPr>
              <a:t>2011</a:t>
            </a:r>
            <a:r>
              <a:rPr lang="en-US" sz="2000" b="0" i="0" u="none" strike="noStrike" baseline="0" dirty="0">
                <a:solidFill>
                  <a:srgbClr val="000000"/>
                </a:solidFill>
                <a:latin typeface="PxwhpkYjvmpsAdvTT5ada87cc"/>
              </a:rPr>
              <a:t>).</a:t>
            </a:r>
            <a:r>
              <a:rPr lang="en-US" sz="2000" b="0" i="0" u="none" strike="noStrike" baseline="0" dirty="0">
                <a:latin typeface="PxwhpkYjvmpsAdvTT5ada87cc"/>
              </a:rPr>
              <a:t> </a:t>
            </a:r>
          </a:p>
          <a:p>
            <a:pPr algn="just"/>
            <a:r>
              <a:rPr lang="en-US" sz="2000" b="0" i="0" u="none" strike="noStrike" baseline="0" dirty="0">
                <a:latin typeface="PxwhpkYjvmpsAdvTT5ada87cc"/>
              </a:rPr>
              <a:t>Low power devices can </a:t>
            </a:r>
            <a:r>
              <a:rPr lang="en-US" sz="2000" b="0" i="0" u="none" strike="noStrike" baseline="0" dirty="0">
                <a:solidFill>
                  <a:srgbClr val="000000"/>
                </a:solidFill>
                <a:latin typeface="PxwhpkYjvmpsAdvTT5ada87cc"/>
              </a:rPr>
              <a:t>communicate directly with IP devices using IP-based protocols. Utilizing 6LoWPAN, low power devices have all the bene</a:t>
            </a:r>
            <a:r>
              <a:rPr lang="en-US" sz="2000" b="0" i="0" u="none" strike="noStrike" baseline="0" dirty="0">
                <a:solidFill>
                  <a:srgbClr val="000000"/>
                </a:solidFill>
                <a:latin typeface="MrgwysNqlnylAdvTT5ada87cc+fb"/>
              </a:rPr>
              <a:t>fi</a:t>
            </a:r>
            <a:r>
              <a:rPr lang="en-US" sz="2000" b="0" i="0" u="none" strike="noStrike" baseline="0" dirty="0">
                <a:solidFill>
                  <a:srgbClr val="000000"/>
                </a:solidFill>
                <a:latin typeface="PxwhpkYjvmpsAdvTT5ada87cc"/>
              </a:rPr>
              <a:t>ts of IP communication and management.</a:t>
            </a:r>
          </a:p>
          <a:p>
            <a:pPr algn="just"/>
            <a:r>
              <a:rPr lang="en-US" sz="2000" b="0" i="0" u="none" strike="noStrike" baseline="0" dirty="0">
                <a:solidFill>
                  <a:srgbClr val="000000"/>
                </a:solidFill>
                <a:latin typeface="PxwhpkYjvmpsAdvTT5ada87cc"/>
              </a:rPr>
              <a:t> 6LoWPAN standard provides an adaptation layer, new packet format and address management. Because IPv6 packet sizes are much larger than the frame size of IEEE 802.15.4, the adaptation layer is used. </a:t>
            </a:r>
          </a:p>
          <a:p>
            <a:pPr algn="just"/>
            <a:r>
              <a:rPr lang="en-US" sz="2000" b="0" i="0" u="none" strike="noStrike" baseline="0" dirty="0">
                <a:solidFill>
                  <a:srgbClr val="000000"/>
                </a:solidFill>
                <a:latin typeface="PxwhpkYjvmpsAdvTT5ada87cc"/>
              </a:rPr>
              <a:t>The adaptation layer accomplishes header compression, which creates smaller packets </a:t>
            </a:r>
            <a:r>
              <a:rPr lang="en-US" sz="2000" b="0" i="0" u="none" strike="noStrike" baseline="0" dirty="0">
                <a:solidFill>
                  <a:srgbClr val="000000"/>
                </a:solidFill>
                <a:latin typeface="MrgwysNqlnylAdvTT5ada87cc+fb"/>
              </a:rPr>
              <a:t>fi</a:t>
            </a:r>
            <a:r>
              <a:rPr lang="en-US" sz="2000" b="0" i="0" u="none" strike="noStrike" baseline="0" dirty="0">
                <a:solidFill>
                  <a:srgbClr val="000000"/>
                </a:solidFill>
                <a:latin typeface="PxwhpkYjvmpsAdvTT5ada87cc"/>
              </a:rPr>
              <a:t>tting into the IEEE 802.15.4 frame size. </a:t>
            </a:r>
          </a:p>
          <a:p>
            <a:pPr algn="just"/>
            <a:r>
              <a:rPr lang="en-US" sz="2000" b="0" i="0" u="none" strike="noStrike" baseline="0" dirty="0">
                <a:solidFill>
                  <a:srgbClr val="000000"/>
                </a:solidFill>
                <a:latin typeface="PxwhpkYjvmpsAdvTT5ada87cc"/>
              </a:rPr>
              <a:t>Address management mechanism handles the forming of device addresses for communication. 6LoWPAN is designed for applications with low data rate devices that require Internet communication .</a:t>
            </a:r>
            <a:endParaRPr lang="en-US" sz="2000" dirty="0"/>
          </a:p>
        </p:txBody>
      </p:sp>
    </p:spTree>
    <p:extLst>
      <p:ext uri="{BB962C8B-B14F-4D97-AF65-F5344CB8AC3E}">
        <p14:creationId xmlns:p14="http://schemas.microsoft.com/office/powerpoint/2010/main" xmlns="" val="30282390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F38ADD-1B19-4A59-A565-1E415232105E}"/>
              </a:ext>
            </a:extLst>
          </p:cNvPr>
          <p:cNvSpPr>
            <a:spLocks noGrp="1"/>
          </p:cNvSpPr>
          <p:nvPr>
            <p:ph type="title"/>
          </p:nvPr>
        </p:nvSpPr>
        <p:spPr/>
        <p:txBody>
          <a:bodyPr/>
          <a:lstStyle/>
          <a:p>
            <a:pPr algn="ctr"/>
            <a:r>
              <a:rPr lang="en-US" b="1" dirty="0">
                <a:solidFill>
                  <a:srgbClr val="FF0000"/>
                </a:solidFill>
              </a:rPr>
              <a:t>IP and 6LoWPAN Protocol Stack</a:t>
            </a:r>
          </a:p>
        </p:txBody>
      </p:sp>
      <p:pic>
        <p:nvPicPr>
          <p:cNvPr id="5" name="Picture 4">
            <a:extLst>
              <a:ext uri="{FF2B5EF4-FFF2-40B4-BE49-F238E27FC236}">
                <a16:creationId xmlns:a16="http://schemas.microsoft.com/office/drawing/2014/main" xmlns="" id="{06B7B74B-687E-416A-B30D-1473646A116B}"/>
              </a:ext>
            </a:extLst>
          </p:cNvPr>
          <p:cNvPicPr>
            <a:picLocks noChangeAspect="1"/>
          </p:cNvPicPr>
          <p:nvPr/>
        </p:nvPicPr>
        <p:blipFill rotWithShape="1">
          <a:blip r:embed="rId2" cstate="print"/>
          <a:srcRect l="15346" t="36520" r="23269" b="22858"/>
          <a:stretch/>
        </p:blipFill>
        <p:spPr>
          <a:xfrm>
            <a:off x="703386" y="1690687"/>
            <a:ext cx="10156872" cy="4486275"/>
          </a:xfrm>
          <a:prstGeom prst="rect">
            <a:avLst/>
          </a:prstGeom>
          <a:ln>
            <a:solidFill>
              <a:schemeClr val="tx1"/>
            </a:solidFill>
          </a:ln>
        </p:spPr>
      </p:pic>
    </p:spTree>
    <p:extLst>
      <p:ext uri="{BB962C8B-B14F-4D97-AF65-F5344CB8AC3E}">
        <p14:creationId xmlns:p14="http://schemas.microsoft.com/office/powerpoint/2010/main" xmlns="" val="23421388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0B878A-6418-4F5F-9DDB-DD81749B1420}"/>
              </a:ext>
            </a:extLst>
          </p:cNvPr>
          <p:cNvSpPr>
            <a:spLocks noGrp="1"/>
          </p:cNvSpPr>
          <p:nvPr>
            <p:ph type="title"/>
          </p:nvPr>
        </p:nvSpPr>
        <p:spPr/>
        <p:txBody>
          <a:bodyPr/>
          <a:lstStyle/>
          <a:p>
            <a:pPr algn="ctr"/>
            <a:r>
              <a:rPr lang="en-US" b="1" dirty="0">
                <a:solidFill>
                  <a:srgbClr val="FF0000"/>
                </a:solidFill>
              </a:rPr>
              <a:t>6LoWPAN Architecture </a:t>
            </a:r>
          </a:p>
        </p:txBody>
      </p:sp>
      <p:sp>
        <p:nvSpPr>
          <p:cNvPr id="3" name="Content Placeholder 2">
            <a:extLst>
              <a:ext uri="{FF2B5EF4-FFF2-40B4-BE49-F238E27FC236}">
                <a16:creationId xmlns:a16="http://schemas.microsoft.com/office/drawing/2014/main" xmlns="" id="{06F0975C-243C-4B49-905C-68DF4BA35B8B}"/>
              </a:ext>
            </a:extLst>
          </p:cNvPr>
          <p:cNvSpPr>
            <a:spLocks noGrp="1"/>
          </p:cNvSpPr>
          <p:nvPr>
            <p:ph idx="1"/>
          </p:nvPr>
        </p:nvSpPr>
        <p:spPr/>
        <p:txBody>
          <a:bodyPr>
            <a:normAutofit lnSpcReduction="10000"/>
          </a:bodyPr>
          <a:lstStyle/>
          <a:p>
            <a:pPr algn="l"/>
            <a:r>
              <a:rPr lang="en-US" sz="2400" b="0" i="0" u="none" strike="noStrike" baseline="0" dirty="0">
                <a:solidFill>
                  <a:srgbClr val="000000"/>
                </a:solidFill>
                <a:latin typeface="PxwhpkYjvmpsAdvTT5ada87cc"/>
              </a:rPr>
              <a:t>The Wireless Embedded Internet is created by connecting networks of wireless embedded devices, each network is a stub on the Internet. </a:t>
            </a:r>
          </a:p>
          <a:p>
            <a:pPr algn="l"/>
            <a:r>
              <a:rPr lang="en-US" sz="2400" b="0" i="0" u="none" strike="noStrike" baseline="0" dirty="0">
                <a:solidFill>
                  <a:srgbClr val="000000"/>
                </a:solidFill>
                <a:latin typeface="PxwhpkYjvmpsAdvTT5ada87cc"/>
              </a:rPr>
              <a:t>A stub network is a network where IP packets are sent from or destined to, but which does not act as a transit to other networks. </a:t>
            </a:r>
          </a:p>
          <a:p>
            <a:pPr algn="l"/>
            <a:r>
              <a:rPr lang="en-US" sz="2400" b="0" i="0" u="none" strike="noStrike" baseline="0" dirty="0">
                <a:solidFill>
                  <a:srgbClr val="000000"/>
                </a:solidFill>
                <a:latin typeface="PxwhpkYjvmpsAdvTT5ada87cc"/>
              </a:rPr>
              <a:t>The 6LoWPAN architecture is made up of low-power wireless area networks (</a:t>
            </a:r>
            <a:r>
              <a:rPr lang="en-US" sz="2400" b="0" i="0" u="none" strike="noStrike" baseline="0" dirty="0" err="1">
                <a:solidFill>
                  <a:srgbClr val="000000"/>
                </a:solidFill>
                <a:latin typeface="PxwhpkYjvmpsAdvTT5ada87cc"/>
              </a:rPr>
              <a:t>LoWPANs</a:t>
            </a:r>
            <a:r>
              <a:rPr lang="en-US" sz="2400" b="0" i="0" u="none" strike="noStrike" baseline="0" dirty="0">
                <a:solidFill>
                  <a:srgbClr val="000000"/>
                </a:solidFill>
                <a:latin typeface="PxwhpkYjvmpsAdvTT5ada87cc"/>
              </a:rPr>
              <a:t>), which are IPv6 stub networks. </a:t>
            </a:r>
          </a:p>
          <a:p>
            <a:pPr algn="l"/>
            <a:r>
              <a:rPr lang="en-US" sz="2400" b="0" i="0" u="none" strike="noStrike" baseline="0" dirty="0">
                <a:solidFill>
                  <a:srgbClr val="000000"/>
                </a:solidFill>
                <a:latin typeface="PxwhpkYjvmpsAdvTT5ada87cc"/>
              </a:rPr>
              <a:t>A </a:t>
            </a:r>
            <a:r>
              <a:rPr lang="en-US" sz="2400" b="0" i="0" u="none" strike="noStrike" baseline="0" dirty="0" err="1">
                <a:solidFill>
                  <a:srgbClr val="000000"/>
                </a:solidFill>
                <a:latin typeface="PxwhpkYjvmpsAdvTT5ada87cc"/>
              </a:rPr>
              <a:t>LoWPAN</a:t>
            </a:r>
            <a:r>
              <a:rPr lang="en-US" sz="2400" b="0" i="0" u="none" strike="noStrike" baseline="0" dirty="0">
                <a:solidFill>
                  <a:srgbClr val="000000"/>
                </a:solidFill>
                <a:latin typeface="PxwhpkYjvmpsAdvTT5ada87cc"/>
              </a:rPr>
              <a:t> is the collection of 6LoWPAN nodes which share a common IPv6 address pre</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x (the </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rst 64 bits of an IPv6 address), meaning that regardless of where a node is in a </a:t>
            </a:r>
            <a:r>
              <a:rPr lang="en-US" sz="2400" b="0" i="0" u="none" strike="noStrike" baseline="0" dirty="0" err="1">
                <a:solidFill>
                  <a:srgbClr val="000000"/>
                </a:solidFill>
                <a:latin typeface="PxwhpkYjvmpsAdvTT5ada87cc"/>
              </a:rPr>
              <a:t>LoWPAN</a:t>
            </a:r>
            <a:r>
              <a:rPr lang="en-US" sz="2400" b="0" i="0" u="none" strike="noStrike" baseline="0" dirty="0">
                <a:solidFill>
                  <a:srgbClr val="000000"/>
                </a:solidFill>
                <a:latin typeface="PxwhpkYjvmpsAdvTT5ada87cc"/>
              </a:rPr>
              <a:t> its IPv6 address remains the same.</a:t>
            </a:r>
            <a:endParaRPr lang="en-US" sz="2400" dirty="0"/>
          </a:p>
        </p:txBody>
      </p:sp>
    </p:spTree>
    <p:extLst>
      <p:ext uri="{BB962C8B-B14F-4D97-AF65-F5344CB8AC3E}">
        <p14:creationId xmlns:p14="http://schemas.microsoft.com/office/powerpoint/2010/main" xmlns="" val="34354323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2D744409-9837-47D9-807C-6D08D0C2BC2A}"/>
              </a:ext>
            </a:extLst>
          </p:cNvPr>
          <p:cNvPicPr>
            <a:picLocks noGrp="1" noChangeAspect="1"/>
          </p:cNvPicPr>
          <p:nvPr>
            <p:ph idx="1"/>
          </p:nvPr>
        </p:nvPicPr>
        <p:blipFill rotWithShape="1">
          <a:blip r:embed="rId2" cstate="print"/>
          <a:srcRect l="4565" t="25255" r="8351" b="7401"/>
          <a:stretch/>
        </p:blipFill>
        <p:spPr>
          <a:xfrm>
            <a:off x="1424152" y="672662"/>
            <a:ext cx="9296400" cy="5334000"/>
          </a:xfrm>
          <a:ln>
            <a:solidFill>
              <a:schemeClr val="tx1"/>
            </a:solidFill>
          </a:ln>
        </p:spPr>
      </p:pic>
    </p:spTree>
    <p:extLst>
      <p:ext uri="{BB962C8B-B14F-4D97-AF65-F5344CB8AC3E}">
        <p14:creationId xmlns:p14="http://schemas.microsoft.com/office/powerpoint/2010/main" xmlns="" val="346707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0A1E09-3A33-4E1A-83B9-8BA610A7CF9B}"/>
              </a:ext>
            </a:extLst>
          </p:cNvPr>
          <p:cNvSpPr>
            <a:spLocks noGrp="1"/>
          </p:cNvSpPr>
          <p:nvPr>
            <p:ph type="title"/>
          </p:nvPr>
        </p:nvSpPr>
        <p:spPr>
          <a:xfrm>
            <a:off x="806669" y="0"/>
            <a:ext cx="10515600" cy="1325563"/>
          </a:xfrm>
        </p:spPr>
        <p:txBody>
          <a:bodyPr/>
          <a:lstStyle/>
          <a:p>
            <a:pPr algn="ctr"/>
            <a:r>
              <a:rPr lang="en-US" b="1" dirty="0">
                <a:solidFill>
                  <a:srgbClr val="FF0000"/>
                </a:solidFill>
              </a:rPr>
              <a:t>6LoWPAN Architecture </a:t>
            </a:r>
          </a:p>
        </p:txBody>
      </p:sp>
      <p:pic>
        <p:nvPicPr>
          <p:cNvPr id="5" name="Picture 4">
            <a:extLst>
              <a:ext uri="{FF2B5EF4-FFF2-40B4-BE49-F238E27FC236}">
                <a16:creationId xmlns:a16="http://schemas.microsoft.com/office/drawing/2014/main" xmlns="" id="{28F20A9D-7330-4D84-96F0-F1B77ECAC96F}"/>
              </a:ext>
            </a:extLst>
          </p:cNvPr>
          <p:cNvPicPr>
            <a:picLocks noChangeAspect="1"/>
          </p:cNvPicPr>
          <p:nvPr/>
        </p:nvPicPr>
        <p:blipFill rotWithShape="1">
          <a:blip r:embed="rId2" cstate="print"/>
          <a:srcRect l="20870" t="22596" r="24130" b="11478"/>
          <a:stretch/>
        </p:blipFill>
        <p:spPr>
          <a:xfrm>
            <a:off x="838200" y="1277007"/>
            <a:ext cx="10214113" cy="4792489"/>
          </a:xfrm>
          <a:prstGeom prst="rect">
            <a:avLst/>
          </a:prstGeom>
          <a:ln>
            <a:solidFill>
              <a:schemeClr val="tx1"/>
            </a:solidFill>
          </a:ln>
        </p:spPr>
      </p:pic>
    </p:spTree>
    <p:extLst>
      <p:ext uri="{BB962C8B-B14F-4D97-AF65-F5344CB8AC3E}">
        <p14:creationId xmlns:p14="http://schemas.microsoft.com/office/powerpoint/2010/main" xmlns="" val="22495083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8BD0D-DA74-46E3-862B-45946CFD64C9}"/>
              </a:ext>
            </a:extLst>
          </p:cNvPr>
          <p:cNvSpPr>
            <a:spLocks noGrp="1"/>
          </p:cNvSpPr>
          <p:nvPr>
            <p:ph type="title"/>
          </p:nvPr>
        </p:nvSpPr>
        <p:spPr/>
        <p:txBody>
          <a:bodyPr/>
          <a:lstStyle/>
          <a:p>
            <a:pPr algn="ctr"/>
            <a:r>
              <a:rPr lang="en-US" b="1" dirty="0">
                <a:solidFill>
                  <a:srgbClr val="FF0000"/>
                </a:solidFill>
              </a:rPr>
              <a:t>6LoWPAN Architecture </a:t>
            </a:r>
          </a:p>
        </p:txBody>
      </p:sp>
      <p:sp>
        <p:nvSpPr>
          <p:cNvPr id="3" name="Content Placeholder 2">
            <a:extLst>
              <a:ext uri="{FF2B5EF4-FFF2-40B4-BE49-F238E27FC236}">
                <a16:creationId xmlns:a16="http://schemas.microsoft.com/office/drawing/2014/main" xmlns="" id="{A44CA428-B34D-4C36-AC63-5E263252426A}"/>
              </a:ext>
            </a:extLst>
          </p:cNvPr>
          <p:cNvSpPr>
            <a:spLocks noGrp="1"/>
          </p:cNvSpPr>
          <p:nvPr>
            <p:ph idx="1"/>
          </p:nvPr>
        </p:nvSpPr>
        <p:spPr/>
        <p:txBody>
          <a:bodyPr>
            <a:normAutofit/>
          </a:bodyPr>
          <a:lstStyle/>
          <a:p>
            <a:pPr algn="l"/>
            <a:r>
              <a:rPr lang="en-US" sz="2400" b="0" i="0" u="none" strike="noStrike" baseline="0" dirty="0">
                <a:solidFill>
                  <a:srgbClr val="000000"/>
                </a:solidFill>
                <a:latin typeface="PxwhpkYjvmpsAdvTT5ada87cc"/>
              </a:rPr>
              <a:t>Three different kinds of </a:t>
            </a:r>
            <a:r>
              <a:rPr lang="en-US" sz="2400" b="0" i="0" u="none" strike="noStrike" baseline="0" dirty="0" err="1">
                <a:solidFill>
                  <a:srgbClr val="000000"/>
                </a:solidFill>
                <a:latin typeface="PxwhpkYjvmpsAdvTT5ada87cc"/>
              </a:rPr>
              <a:t>LoWPANs</a:t>
            </a:r>
            <a:r>
              <a:rPr lang="en-US" sz="2400" b="0" i="0" u="none" strike="noStrike" baseline="0" dirty="0">
                <a:solidFill>
                  <a:srgbClr val="000000"/>
                </a:solidFill>
                <a:latin typeface="PxwhpkYjvmpsAdvTT5ada87cc"/>
              </a:rPr>
              <a:t> have been de</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ned :</a:t>
            </a:r>
          </a:p>
          <a:p>
            <a:pPr algn="l"/>
            <a:r>
              <a:rPr lang="en-US" sz="2400" b="0" i="0" u="none" strike="noStrike" baseline="0" dirty="0">
                <a:solidFill>
                  <a:srgbClr val="000000"/>
                </a:solidFill>
                <a:latin typeface="PxwhpkYjvmpsAdvTT5ada87cc"/>
              </a:rPr>
              <a:t>Simple </a:t>
            </a:r>
            <a:r>
              <a:rPr lang="en-US" sz="2400" b="0" i="0" u="none" strike="noStrike" baseline="0" dirty="0" err="1">
                <a:solidFill>
                  <a:srgbClr val="000000"/>
                </a:solidFill>
                <a:latin typeface="PxwhpkYjvmpsAdvTT5ada87cc"/>
              </a:rPr>
              <a:t>LoWPAN</a:t>
            </a:r>
            <a:r>
              <a:rPr lang="en-US" sz="2400" b="0" i="0" u="none" strike="noStrike" baseline="0" dirty="0">
                <a:solidFill>
                  <a:srgbClr val="000000"/>
                </a:solidFill>
                <a:latin typeface="PxwhpkYjvmpsAdvTT5ada87cc"/>
              </a:rPr>
              <a:t>, connected through one </a:t>
            </a:r>
            <a:r>
              <a:rPr lang="en-US" sz="2400" b="0" i="0" u="none" strike="noStrike" baseline="0" dirty="0" err="1">
                <a:solidFill>
                  <a:srgbClr val="000000"/>
                </a:solidFill>
                <a:latin typeface="PxwhpkYjvmpsAdvTT5ada87cc"/>
              </a:rPr>
              <a:t>LoWPAN</a:t>
            </a:r>
            <a:r>
              <a:rPr lang="en-US" sz="2400" b="0" i="0" u="none" strike="noStrike" baseline="0" dirty="0">
                <a:solidFill>
                  <a:srgbClr val="000000"/>
                </a:solidFill>
                <a:latin typeface="PxwhpkYjvmpsAdvTT5ada87cc"/>
              </a:rPr>
              <a:t> Edge Router to another IP network. A backhaul link (point-to-point, e.g., GPRS) is shown in the </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gure, but it could also be a backbone link (shared).</a:t>
            </a:r>
          </a:p>
          <a:p>
            <a:pPr algn="l"/>
            <a:r>
              <a:rPr lang="en-US" sz="2400" b="0" i="0" u="none" strike="noStrike" baseline="0" dirty="0">
                <a:solidFill>
                  <a:srgbClr val="000000"/>
                </a:solidFill>
                <a:latin typeface="PxwhpkYjvmpsAdvTT5ada87cc"/>
              </a:rPr>
              <a:t>Extended </a:t>
            </a:r>
            <a:r>
              <a:rPr lang="en-US" sz="2400" b="0" i="0" u="none" strike="noStrike" baseline="0" dirty="0" err="1">
                <a:solidFill>
                  <a:srgbClr val="000000"/>
                </a:solidFill>
                <a:latin typeface="PxwhpkYjvmpsAdvTT5ada87cc"/>
              </a:rPr>
              <a:t>LoWPAN</a:t>
            </a:r>
            <a:r>
              <a:rPr lang="en-US" sz="2400" b="0" i="0" u="none" strike="noStrike" baseline="0" dirty="0">
                <a:solidFill>
                  <a:srgbClr val="000000"/>
                </a:solidFill>
                <a:latin typeface="PxwhpkYjvmpsAdvTT5ada87cc"/>
              </a:rPr>
              <a:t>, that encompasses the </a:t>
            </a:r>
            <a:r>
              <a:rPr lang="en-US" sz="2400" b="0" i="0" u="none" strike="noStrike" baseline="0" dirty="0" err="1">
                <a:solidFill>
                  <a:srgbClr val="000000"/>
                </a:solidFill>
                <a:latin typeface="PxwhpkYjvmpsAdvTT5ada87cc"/>
              </a:rPr>
              <a:t>LoWPANs</a:t>
            </a:r>
            <a:r>
              <a:rPr lang="en-US" sz="2400" b="0" i="0" u="none" strike="noStrike" baseline="0" dirty="0">
                <a:solidFill>
                  <a:srgbClr val="000000"/>
                </a:solidFill>
                <a:latin typeface="PxwhpkYjvmpsAdvTT5ada87cc"/>
              </a:rPr>
              <a:t> of multiple edge routers via a backbone link (e.g. Ethernet) interconnecting them. Edge routers share the same IPv6 pre</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x and the common backbone link.</a:t>
            </a:r>
          </a:p>
          <a:p>
            <a:pPr algn="l"/>
            <a:r>
              <a:rPr lang="en-US" sz="2400" b="0" i="0" u="none" strike="noStrike" baseline="0" dirty="0">
                <a:solidFill>
                  <a:srgbClr val="000000"/>
                </a:solidFill>
                <a:latin typeface="PxwhpkYjvmpsAdvTT5ada87cc"/>
              </a:rPr>
              <a:t>Ad hoc </a:t>
            </a:r>
            <a:r>
              <a:rPr lang="en-US" sz="2400" b="0" i="0" u="none" strike="noStrike" baseline="0" dirty="0" err="1">
                <a:solidFill>
                  <a:srgbClr val="000000"/>
                </a:solidFill>
                <a:latin typeface="PxwhpkYjvmpsAdvTT5ada87cc"/>
              </a:rPr>
              <a:t>LoWPAN</a:t>
            </a:r>
            <a:r>
              <a:rPr lang="en-US" sz="2400" b="0" i="0" u="none" strike="noStrike" baseline="0" dirty="0">
                <a:solidFill>
                  <a:srgbClr val="000000"/>
                </a:solidFill>
                <a:latin typeface="PxwhpkYjvmpsAdvTT5ada87cc"/>
              </a:rPr>
              <a:t>, that is not connected to the Internet, but instead operates without an infrastructure.</a:t>
            </a:r>
            <a:endParaRPr lang="en-US" sz="2400" dirty="0"/>
          </a:p>
        </p:txBody>
      </p:sp>
    </p:spTree>
    <p:extLst>
      <p:ext uri="{BB962C8B-B14F-4D97-AF65-F5344CB8AC3E}">
        <p14:creationId xmlns:p14="http://schemas.microsoft.com/office/powerpoint/2010/main" xmlns="" val="15821957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8249331-13BF-4BFB-977D-78D1BDE16B4B}"/>
              </a:ext>
            </a:extLst>
          </p:cNvPr>
          <p:cNvSpPr>
            <a:spLocks noGrp="1"/>
          </p:cNvSpPr>
          <p:nvPr>
            <p:ph idx="1"/>
          </p:nvPr>
        </p:nvSpPr>
        <p:spPr>
          <a:xfrm>
            <a:off x="838200" y="1060174"/>
            <a:ext cx="10515600" cy="5116789"/>
          </a:xfrm>
        </p:spPr>
        <p:txBody>
          <a:bodyPr>
            <a:noAutofit/>
          </a:bodyPr>
          <a:lstStyle/>
          <a:p>
            <a:r>
              <a:rPr lang="en-US" sz="2400" b="0" i="0" u="none" strike="noStrike" baseline="0" dirty="0">
                <a:latin typeface="PxwhpkYjvmpsAdvTT5ada87cc"/>
              </a:rPr>
              <a:t>A </a:t>
            </a:r>
            <a:r>
              <a:rPr lang="en-US" sz="2400" b="0" i="0" u="none" strike="noStrike" baseline="0" dirty="0" err="1">
                <a:latin typeface="PxwhpkYjvmpsAdvTT5ada87cc"/>
              </a:rPr>
              <a:t>LoWPAN</a:t>
            </a:r>
            <a:r>
              <a:rPr lang="en-US" sz="2400" b="0" i="0" u="none" strike="noStrike" baseline="0" dirty="0">
                <a:latin typeface="PxwhpkYjvmpsAdvTT5ada87cc"/>
              </a:rPr>
              <a:t> consists of one or more edge </a:t>
            </a:r>
            <a:r>
              <a:rPr lang="en-US" sz="2400" b="0" i="0" u="none" strike="noStrike" baseline="0" dirty="0" err="1">
                <a:latin typeface="PxwhpkYjvmpsAdvTT5ada87cc"/>
              </a:rPr>
              <a:t>router.The</a:t>
            </a:r>
            <a:r>
              <a:rPr lang="en-US" sz="2400" b="0" i="0" u="none" strike="noStrike" baseline="0" dirty="0">
                <a:latin typeface="PxwhpkYjvmpsAdvTT5ada87cc"/>
              </a:rPr>
              <a:t> network interfaces of the nodes share the same IPv6 pre</a:t>
            </a:r>
            <a:r>
              <a:rPr lang="en-US" sz="2400" b="0" i="0" u="none" strike="noStrike" baseline="0" dirty="0">
                <a:latin typeface="MrgwysNqlnylAdvTT5ada87cc+fb"/>
              </a:rPr>
              <a:t>fi</a:t>
            </a:r>
            <a:r>
              <a:rPr lang="en-US" sz="2400" b="0" i="0" u="none" strike="noStrike" baseline="0" dirty="0">
                <a:latin typeface="PxwhpkYjvmpsAdvTT5ada87cc"/>
              </a:rPr>
              <a:t>x distributed by the edge router and routers throughout the </a:t>
            </a:r>
            <a:r>
              <a:rPr lang="en-US" sz="2400" b="0" i="0" u="none" strike="noStrike" baseline="0" dirty="0" err="1">
                <a:latin typeface="PxwhpkYjvmpsAdvTT5ada87cc"/>
              </a:rPr>
              <a:t>LoWPAN</a:t>
            </a:r>
            <a:r>
              <a:rPr lang="en-US" sz="2400" b="0" i="0" u="none" strike="noStrike" baseline="0" dirty="0">
                <a:latin typeface="PxwhpkYjvmpsAdvTT5ada87cc"/>
              </a:rPr>
              <a:t>. </a:t>
            </a:r>
          </a:p>
          <a:p>
            <a:r>
              <a:rPr lang="en-US" sz="2400" b="0" i="0" u="none" strike="noStrike" baseline="0" dirty="0">
                <a:latin typeface="PxwhpkYjvmpsAdvTT5ada87cc"/>
              </a:rPr>
              <a:t>Each node is identi</a:t>
            </a:r>
            <a:r>
              <a:rPr lang="en-US" sz="2400" b="0" i="0" u="none" strike="noStrike" baseline="0" dirty="0">
                <a:latin typeface="MrgwysNqlnylAdvTT5ada87cc+fb"/>
              </a:rPr>
              <a:t>fi</a:t>
            </a:r>
            <a:r>
              <a:rPr lang="en-US" sz="2400" b="0" i="0" u="none" strike="noStrike" baseline="0" dirty="0">
                <a:latin typeface="PxwhpkYjvmpsAdvTT5ada87cc"/>
              </a:rPr>
              <a:t>ed by a unique IPv6 address, and is capable of sending and receiving IPv6 packets.</a:t>
            </a:r>
          </a:p>
          <a:p>
            <a:r>
              <a:rPr lang="en-US" sz="2400" b="0" i="0" u="none" strike="noStrike" baseline="0" dirty="0">
                <a:latin typeface="PxwhpkYjvmpsAdvTT5ada87cc"/>
              </a:rPr>
              <a:t> In order to facilitate ef</a:t>
            </a:r>
            <a:r>
              <a:rPr lang="en-US" sz="2400" b="0" i="0" u="none" strike="noStrike" baseline="0" dirty="0">
                <a:latin typeface="MrgwysNqlnylAdvTT5ada87cc+fb"/>
              </a:rPr>
              <a:t>fi</a:t>
            </a:r>
            <a:r>
              <a:rPr lang="en-US" sz="2400" b="0" i="0" u="none" strike="noStrike" baseline="0" dirty="0">
                <a:latin typeface="PxwhpkYjvmpsAdvTT5ada87cc"/>
              </a:rPr>
              <a:t>cient network operation, nodes register with an edge router. </a:t>
            </a:r>
            <a:r>
              <a:rPr lang="en-US" sz="2400" b="0" i="0" u="none" strike="noStrike" baseline="0" dirty="0" err="1">
                <a:latin typeface="PxwhpkYjvmpsAdvTT5ada87cc"/>
              </a:rPr>
              <a:t>LoWPAN</a:t>
            </a:r>
            <a:r>
              <a:rPr lang="en-US" sz="2400" b="0" i="0" u="none" strike="noStrike" baseline="0" dirty="0">
                <a:latin typeface="PxwhpkYjvmpsAdvTT5ada87cc"/>
              </a:rPr>
              <a:t> nodes may participate in more than one </a:t>
            </a:r>
            <a:r>
              <a:rPr lang="en-US" sz="2400" b="0" i="0" u="none" strike="noStrike" baseline="0" dirty="0" err="1">
                <a:latin typeface="PxwhpkYjvmpsAdvTT5ada87cc"/>
              </a:rPr>
              <a:t>LoWPAN</a:t>
            </a:r>
            <a:r>
              <a:rPr lang="en-US" sz="2400" b="0" i="0" u="none" strike="noStrike" baseline="0" dirty="0">
                <a:latin typeface="PxwhpkYjvmpsAdvTT5ada87cc"/>
              </a:rPr>
              <a:t> at the same time (called multi-homing), and fault-tolerance can be achieved between edge routers. </a:t>
            </a:r>
          </a:p>
          <a:p>
            <a:r>
              <a:rPr lang="en-US" sz="2400" b="0" i="0" u="none" strike="noStrike" baseline="0" dirty="0">
                <a:latin typeface="PxwhpkYjvmpsAdvTT5ada87cc"/>
              </a:rPr>
              <a:t>Nodes are free to move throughout the </a:t>
            </a:r>
            <a:r>
              <a:rPr lang="en-US" sz="2400" b="0" i="0" u="none" strike="noStrike" baseline="0" dirty="0" err="1">
                <a:latin typeface="PxwhpkYjvmpsAdvTT5ada87cc"/>
              </a:rPr>
              <a:t>LoWPAN</a:t>
            </a:r>
            <a:r>
              <a:rPr lang="en-US" sz="2400" b="0" i="0" u="none" strike="noStrike" baseline="0" dirty="0">
                <a:latin typeface="PxwhpkYjvmpsAdvTT5ada87cc"/>
              </a:rPr>
              <a:t>, between edge routers, and even between </a:t>
            </a:r>
            <a:r>
              <a:rPr lang="en-US" sz="2400" b="0" i="0" u="none" strike="noStrike" baseline="0" dirty="0" err="1">
                <a:latin typeface="PxwhpkYjvmpsAdvTT5ada87cc"/>
              </a:rPr>
              <a:t>LoWPANs</a:t>
            </a:r>
            <a:r>
              <a:rPr lang="en-US" sz="2400" b="0" i="0" u="none" strike="noStrike" baseline="0" dirty="0">
                <a:latin typeface="PxwhpkYjvmpsAdvTT5ada87cc"/>
              </a:rPr>
              <a:t>. Topology change may also be caused by wireless channel conditions, without physical movements along with nodes, which may function as host or router. </a:t>
            </a:r>
          </a:p>
        </p:txBody>
      </p:sp>
    </p:spTree>
    <p:extLst>
      <p:ext uri="{BB962C8B-B14F-4D97-AF65-F5344CB8AC3E}">
        <p14:creationId xmlns:p14="http://schemas.microsoft.com/office/powerpoint/2010/main" xmlns="" val="33487714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C8E71C-891B-4929-B6BC-D29E72E14B64}"/>
              </a:ext>
            </a:extLst>
          </p:cNvPr>
          <p:cNvSpPr>
            <a:spLocks noGrp="1"/>
          </p:cNvSpPr>
          <p:nvPr>
            <p:ph idx="1"/>
          </p:nvPr>
        </p:nvSpPr>
        <p:spPr>
          <a:xfrm>
            <a:off x="718931" y="1027906"/>
            <a:ext cx="10515600" cy="4351338"/>
          </a:xfrm>
        </p:spPr>
        <p:txBody>
          <a:bodyPr>
            <a:normAutofit/>
          </a:bodyPr>
          <a:lstStyle/>
          <a:p>
            <a:pPr algn="l"/>
            <a:r>
              <a:rPr lang="en-US" sz="2400" b="0" i="0" u="none" strike="noStrike" baseline="0" dirty="0" err="1">
                <a:solidFill>
                  <a:srgbClr val="000000"/>
                </a:solidFill>
                <a:latin typeface="PxwhpkYjvmpsAdvTT5ada87cc"/>
              </a:rPr>
              <a:t>LoWPANs</a:t>
            </a:r>
            <a:r>
              <a:rPr lang="en-US" sz="2400" b="0" i="0" u="none" strike="noStrike" baseline="0" dirty="0">
                <a:solidFill>
                  <a:srgbClr val="000000"/>
                </a:solidFill>
                <a:latin typeface="PxwhpkYjvmpsAdvTT5ada87cc"/>
              </a:rPr>
              <a:t> are connected to other IP networks through edge routers. </a:t>
            </a:r>
          </a:p>
          <a:p>
            <a:pPr algn="l"/>
            <a:r>
              <a:rPr lang="en-US" sz="2400" b="0" i="0" u="none" strike="noStrike" baseline="0" dirty="0">
                <a:solidFill>
                  <a:srgbClr val="000000"/>
                </a:solidFill>
                <a:latin typeface="PxwhpkYjvmpsAdvTT5ada87cc"/>
              </a:rPr>
              <a:t>The edge router plays an important role as it routes traf</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c in and out of the </a:t>
            </a:r>
            <a:r>
              <a:rPr lang="en-US" sz="2400" b="0" i="0" u="none" strike="noStrike" baseline="0" dirty="0" err="1">
                <a:solidFill>
                  <a:srgbClr val="000000"/>
                </a:solidFill>
                <a:latin typeface="PxwhpkYjvmpsAdvTT5ada87cc"/>
              </a:rPr>
              <a:t>LoWPAN</a:t>
            </a:r>
            <a:r>
              <a:rPr lang="en-US" sz="2400" b="0" i="0" u="none" strike="noStrike" baseline="0" dirty="0">
                <a:solidFill>
                  <a:srgbClr val="000000"/>
                </a:solidFill>
                <a:latin typeface="PxwhpkYjvmpsAdvTT5ada87cc"/>
              </a:rPr>
              <a:t>, while handling 6LoWPAN compression and Neighbor Discovery for the </a:t>
            </a:r>
            <a:r>
              <a:rPr lang="en-US" sz="2400" b="0" i="0" u="none" strike="noStrike" baseline="0" dirty="0" err="1">
                <a:solidFill>
                  <a:srgbClr val="000000"/>
                </a:solidFill>
                <a:latin typeface="PxwhpkYjvmpsAdvTT5ada87cc"/>
              </a:rPr>
              <a:t>LoWPAN</a:t>
            </a:r>
            <a:r>
              <a:rPr lang="en-US" sz="2400" b="0" i="0" u="none" strike="noStrike" baseline="0" dirty="0">
                <a:solidFill>
                  <a:srgbClr val="000000"/>
                </a:solidFill>
                <a:latin typeface="PxwhpkYjvmpsAdvTT5ada87cc"/>
              </a:rPr>
              <a:t>.</a:t>
            </a:r>
          </a:p>
          <a:p>
            <a:pPr algn="l"/>
            <a:r>
              <a:rPr lang="en-US" sz="2400" b="0" i="0" u="none" strike="noStrike" baseline="0" dirty="0">
                <a:solidFill>
                  <a:srgbClr val="000000"/>
                </a:solidFill>
                <a:latin typeface="PxwhpkYjvmpsAdvTT5ada87cc"/>
              </a:rPr>
              <a:t> If the </a:t>
            </a:r>
            <a:r>
              <a:rPr lang="en-US" sz="2400" b="0" i="0" u="none" strike="noStrike" baseline="0" dirty="0" err="1">
                <a:solidFill>
                  <a:srgbClr val="000000"/>
                </a:solidFill>
                <a:latin typeface="PxwhpkYjvmpsAdvTT5ada87cc"/>
              </a:rPr>
              <a:t>LoWPAN</a:t>
            </a:r>
            <a:r>
              <a:rPr lang="en-US" sz="2400" b="0" i="0" u="none" strike="noStrike" baseline="0" dirty="0">
                <a:solidFill>
                  <a:srgbClr val="000000"/>
                </a:solidFill>
                <a:latin typeface="PxwhpkYjvmpsAdvTT5ada87cc"/>
              </a:rPr>
              <a:t> is to be connected to an IPv4 network, the edge router will also handle IPv4 interconnectivity. </a:t>
            </a:r>
          </a:p>
          <a:p>
            <a:pPr algn="l"/>
            <a:r>
              <a:rPr lang="en-US" sz="2400" b="0" i="0" u="none" strike="noStrike" baseline="0" dirty="0">
                <a:solidFill>
                  <a:srgbClr val="000000"/>
                </a:solidFill>
                <a:latin typeface="PxwhpkYjvmpsAdvTT5ada87cc"/>
              </a:rPr>
              <a:t>Edge routers have management features tied into overall IT management solutions. </a:t>
            </a:r>
          </a:p>
          <a:p>
            <a:pPr algn="l"/>
            <a:r>
              <a:rPr lang="en-US" sz="2400" b="0" i="0" u="none" strike="noStrike" baseline="0" dirty="0">
                <a:solidFill>
                  <a:srgbClr val="000000"/>
                </a:solidFill>
                <a:latin typeface="PxwhpkYjvmpsAdvTT5ada87cc"/>
              </a:rPr>
              <a:t>Multiple edge routers can be supported in the same </a:t>
            </a:r>
            <a:r>
              <a:rPr lang="en-US" sz="2400" b="0" i="0" u="none" strike="noStrike" baseline="0" dirty="0" err="1">
                <a:solidFill>
                  <a:srgbClr val="000000"/>
                </a:solidFill>
                <a:latin typeface="PxwhpkYjvmpsAdvTT5ada87cc"/>
              </a:rPr>
              <a:t>LoWPAN</a:t>
            </a:r>
            <a:r>
              <a:rPr lang="en-US" sz="2400" b="0" i="0" u="none" strike="noStrike" baseline="0" dirty="0">
                <a:solidFill>
                  <a:srgbClr val="000000"/>
                </a:solidFill>
                <a:latin typeface="PxwhpkYjvmpsAdvTT5ada87cc"/>
              </a:rPr>
              <a:t> if they share a common backbone link.</a:t>
            </a:r>
            <a:endParaRPr lang="en-US" sz="2400" dirty="0"/>
          </a:p>
        </p:txBody>
      </p:sp>
    </p:spTree>
    <p:extLst>
      <p:ext uri="{BB962C8B-B14F-4D97-AF65-F5344CB8AC3E}">
        <p14:creationId xmlns:p14="http://schemas.microsoft.com/office/powerpoint/2010/main" xmlns="" val="36317859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B8708C-C338-4D67-8B25-2C00D3751E96}"/>
              </a:ext>
            </a:extLst>
          </p:cNvPr>
          <p:cNvSpPr>
            <a:spLocks noGrp="1"/>
          </p:cNvSpPr>
          <p:nvPr>
            <p:ph type="title"/>
          </p:nvPr>
        </p:nvSpPr>
        <p:spPr>
          <a:xfrm>
            <a:off x="822435" y="207470"/>
            <a:ext cx="10515600" cy="1325563"/>
          </a:xfrm>
        </p:spPr>
        <p:txBody>
          <a:bodyPr/>
          <a:lstStyle/>
          <a:p>
            <a:pPr algn="ctr"/>
            <a:r>
              <a:rPr lang="en-US" b="1" dirty="0">
                <a:solidFill>
                  <a:srgbClr val="FF0000"/>
                </a:solidFill>
              </a:rPr>
              <a:t>IEEE 802.15.3</a:t>
            </a:r>
          </a:p>
        </p:txBody>
      </p:sp>
      <p:sp>
        <p:nvSpPr>
          <p:cNvPr id="3" name="Content Placeholder 2">
            <a:extLst>
              <a:ext uri="{FF2B5EF4-FFF2-40B4-BE49-F238E27FC236}">
                <a16:creationId xmlns:a16="http://schemas.microsoft.com/office/drawing/2014/main" xmlns="" id="{674357A3-E6EF-44D7-8627-35D3A3F0E3BF}"/>
              </a:ext>
            </a:extLst>
          </p:cNvPr>
          <p:cNvSpPr>
            <a:spLocks noGrp="1"/>
          </p:cNvSpPr>
          <p:nvPr>
            <p:ph idx="1"/>
          </p:nvPr>
        </p:nvSpPr>
        <p:spPr>
          <a:xfrm>
            <a:off x="838200" y="1397726"/>
            <a:ext cx="10515600" cy="4779237"/>
          </a:xfrm>
        </p:spPr>
        <p:txBody>
          <a:bodyPr>
            <a:normAutofit fontScale="85000" lnSpcReduction="10000"/>
          </a:bodyPr>
          <a:lstStyle/>
          <a:p>
            <a:pPr algn="l"/>
            <a:r>
              <a:rPr lang="en-US" sz="2400" b="0" i="0" u="none" strike="noStrike" baseline="0" dirty="0">
                <a:solidFill>
                  <a:srgbClr val="000000"/>
                </a:solidFill>
                <a:latin typeface="PxwhpkYjvmpsAdvTT5ada87cc"/>
              </a:rPr>
              <a:t>IEEE 802.15.3 as proposed in 2003 is a MAC and PHY standard for high-rate WPANs (11</a:t>
            </a:r>
            <a:r>
              <a:rPr lang="en-US" sz="2400" b="0" i="0" u="none" strike="noStrike" baseline="0" dirty="0">
                <a:solidFill>
                  <a:srgbClr val="000000"/>
                </a:solidFill>
                <a:latin typeface="BwsbyfNfjyjcAdvTTdf37bfe4+22"/>
              </a:rPr>
              <a:t>−</a:t>
            </a:r>
            <a:r>
              <a:rPr lang="en-US" sz="2400" b="0" i="0" u="none" strike="noStrike" baseline="0" dirty="0">
                <a:solidFill>
                  <a:srgbClr val="000000"/>
                </a:solidFill>
                <a:latin typeface="PxwhpkYjvmpsAdvTT5ada87cc"/>
              </a:rPr>
              <a:t>55 Mbps) (Tseng et al. </a:t>
            </a:r>
            <a:r>
              <a:rPr lang="en-US" sz="2400" b="0" i="0" u="none" strike="noStrike" baseline="0" dirty="0">
                <a:solidFill>
                  <a:srgbClr val="0000FF"/>
                </a:solidFill>
                <a:latin typeface="PxwhpkYjvmpsAdvTT5ada87cc"/>
              </a:rPr>
              <a:t>2003</a:t>
            </a:r>
            <a:r>
              <a:rPr lang="en-US" sz="2400" b="0" i="0" u="none" strike="noStrike" baseline="0" dirty="0">
                <a:solidFill>
                  <a:srgbClr val="000000"/>
                </a:solidFill>
                <a:latin typeface="PxwhpkYjvmpsAdvTT5ada87cc"/>
              </a:rPr>
              <a:t>; IEEE </a:t>
            </a:r>
            <a:r>
              <a:rPr lang="en-US" sz="2400" b="0" i="0" u="none" strike="noStrike" baseline="0" dirty="0">
                <a:solidFill>
                  <a:srgbClr val="0000FF"/>
                </a:solidFill>
                <a:latin typeface="PxwhpkYjvmpsAdvTT5ada87cc"/>
              </a:rPr>
              <a:t>2013</a:t>
            </a:r>
            <a:r>
              <a:rPr lang="en-US" sz="2400" b="0" i="0" u="none" strike="noStrike" baseline="0" dirty="0">
                <a:solidFill>
                  <a:srgbClr val="000000"/>
                </a:solidFill>
                <a:latin typeface="PxwhpkYjvmpsAdvTT5ada87cc"/>
              </a:rPr>
              <a:t>). </a:t>
            </a:r>
          </a:p>
          <a:p>
            <a:pPr algn="l"/>
            <a:r>
              <a:rPr lang="en-US" sz="2400" b="0" i="0" u="none" strike="noStrike" baseline="0" dirty="0">
                <a:solidFill>
                  <a:srgbClr val="000000"/>
                </a:solidFill>
                <a:latin typeface="PxwhpkYjvmpsAdvTT5ada87cc"/>
              </a:rPr>
              <a:t>IEEE 802.15.3a was an attempt to provide a higher speed UWB PHY enhancement amendment to IEEE 802.15.3 for applications that involve imaging and multimedia. </a:t>
            </a:r>
          </a:p>
          <a:p>
            <a:pPr algn="l"/>
            <a:r>
              <a:rPr lang="en-US" sz="2400" b="0" i="0" u="none" strike="noStrike" baseline="0" dirty="0">
                <a:solidFill>
                  <a:srgbClr val="000000"/>
                </a:solidFill>
                <a:latin typeface="PxwhpkYjvmpsAdvTT5ada87cc"/>
              </a:rPr>
              <a:t>But, the proposed PHY standard was withdrawn in 2006 as the members of the task group were not able to come to an agreement choosing between two technology proposals, multi-band orthogonal frequency division multiplexing (MB-OFDM) and direct sequence UWB (DS-UWB), backed by two different industry alliances</a:t>
            </a:r>
            <a:r>
              <a:rPr lang="en-US" sz="2400" b="0" i="0" u="none" strike="noStrike" baseline="0" dirty="0" smtClean="0">
                <a:solidFill>
                  <a:srgbClr val="000000"/>
                </a:solidFill>
                <a:latin typeface="PxwhpkYjvmpsAdvTT5ada87cc"/>
              </a:rPr>
              <a:t>.</a:t>
            </a:r>
          </a:p>
          <a:p>
            <a:r>
              <a:rPr lang="en-US" sz="2400" dirty="0">
                <a:latin typeface="PxwhpkYjvmpsAdvTT5ada87cc"/>
              </a:rPr>
              <a:t>The IEEE 802.15.3b-2005 amendment was released on May 5, 2006. </a:t>
            </a:r>
          </a:p>
          <a:p>
            <a:r>
              <a:rPr lang="en-US" sz="2400" dirty="0">
                <a:latin typeface="PxwhpkYjvmpsAdvTT5ada87cc"/>
              </a:rPr>
              <a:t>It enhanced 802.15.3 to improve implementation and interoperability of the MAC. </a:t>
            </a:r>
          </a:p>
          <a:p>
            <a:r>
              <a:rPr lang="en-US" sz="2400" dirty="0">
                <a:latin typeface="PxwhpkYjvmpsAdvTT5ada87cc"/>
              </a:rPr>
              <a:t>This includes minor optimizations while preserving backward compatibility. </a:t>
            </a:r>
          </a:p>
          <a:p>
            <a:r>
              <a:rPr lang="en-US" sz="2400" dirty="0">
                <a:latin typeface="PxwhpkYjvmpsAdvTT5ada87cc"/>
              </a:rPr>
              <a:t>In addition, this amendment corrected errors, clari</a:t>
            </a:r>
            <a:r>
              <a:rPr lang="en-US" sz="2400" dirty="0">
                <a:latin typeface="MrgwysNqlnylAdvTT5ada87cc+fb"/>
              </a:rPr>
              <a:t>fi</a:t>
            </a:r>
            <a:r>
              <a:rPr lang="en-US" sz="2400" dirty="0">
                <a:latin typeface="PxwhpkYjvmpsAdvTT5ada87cc"/>
              </a:rPr>
              <a:t>ed ambiguities, and added editorial clari</a:t>
            </a:r>
            <a:r>
              <a:rPr lang="en-US" sz="2400" dirty="0">
                <a:latin typeface="MrgwysNqlnylAdvTT5ada87cc+fb"/>
              </a:rPr>
              <a:t>fi</a:t>
            </a:r>
            <a:r>
              <a:rPr lang="en-US" sz="2400" dirty="0">
                <a:latin typeface="PxwhpkYjvmpsAdvTT5ada87cc"/>
              </a:rPr>
              <a:t>cations.</a:t>
            </a:r>
            <a:endParaRPr lang="en-US" sz="2400" dirty="0"/>
          </a:p>
          <a:p>
            <a:pPr algn="l"/>
            <a:endParaRPr lang="en-US" sz="2400" dirty="0"/>
          </a:p>
        </p:txBody>
      </p:sp>
    </p:spTree>
    <p:extLst>
      <p:ext uri="{BB962C8B-B14F-4D97-AF65-F5344CB8AC3E}">
        <p14:creationId xmlns:p14="http://schemas.microsoft.com/office/powerpoint/2010/main" xmlns="" val="5476696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33F334F-B073-4A22-9E82-DAB6CCF8B793}"/>
              </a:ext>
            </a:extLst>
          </p:cNvPr>
          <p:cNvSpPr>
            <a:spLocks noGrp="1"/>
          </p:cNvSpPr>
          <p:nvPr>
            <p:ph idx="1"/>
          </p:nvPr>
        </p:nvSpPr>
        <p:spPr>
          <a:xfrm>
            <a:off x="885497" y="1502980"/>
            <a:ext cx="10515600" cy="4535213"/>
          </a:xfrm>
        </p:spPr>
        <p:txBody>
          <a:bodyPr>
            <a:normAutofit/>
          </a:bodyPr>
          <a:lstStyle/>
          <a:p>
            <a:pPr algn="l"/>
            <a:r>
              <a:rPr lang="en-US" sz="2000" b="0" i="0" u="none" strike="noStrike" baseline="0" dirty="0">
                <a:latin typeface="PxwhpkYjvmpsAdvTT5ada87cc"/>
              </a:rPr>
              <a:t>IEEE 802.15.3c-2009 was published on September 11, 2009. The IEEE 802.15.3 Task Group 3c (TG3c) was formed in March 2005. </a:t>
            </a:r>
          </a:p>
          <a:p>
            <a:pPr algn="l"/>
            <a:r>
              <a:rPr lang="en-US" sz="2000" b="0" i="0" u="none" strike="noStrike" baseline="0" dirty="0">
                <a:latin typeface="PxwhpkYjvmpsAdvTT5ada87cc"/>
              </a:rPr>
              <a:t>TG3c developed a millimeter-wave-based alternative physical layer (PHY) for the existing 802.15.3 WPAN Standard 802.15.3-2003. </a:t>
            </a:r>
          </a:p>
          <a:p>
            <a:pPr algn="l"/>
            <a:r>
              <a:rPr lang="en-US" sz="2000" b="0" i="0" u="none" strike="noStrike" baseline="0" dirty="0">
                <a:latin typeface="PxwhpkYjvmpsAdvTT5ada87cc"/>
              </a:rPr>
              <a:t>This millimeter-wave WPAN operates in clear band including 57</a:t>
            </a:r>
            <a:r>
              <a:rPr lang="en-US" sz="2000" b="0" i="0" u="none" strike="noStrike" baseline="0" dirty="0">
                <a:latin typeface="JpgykxXrlmcbAdvTT5ada87cc+20"/>
              </a:rPr>
              <a:t>–</a:t>
            </a:r>
            <a:r>
              <a:rPr lang="en-US" sz="2000" b="0" i="0" u="none" strike="noStrike" baseline="0" dirty="0">
                <a:latin typeface="PxwhpkYjvmpsAdvTT5ada87cc"/>
              </a:rPr>
              <a:t>64 GHz unlicensed band de</a:t>
            </a:r>
            <a:r>
              <a:rPr lang="en-US" sz="2000" b="0" i="0" u="none" strike="noStrike" baseline="0" dirty="0">
                <a:latin typeface="MrgwysNqlnylAdvTT5ada87cc+fb"/>
              </a:rPr>
              <a:t>fi</a:t>
            </a:r>
            <a:r>
              <a:rPr lang="en-US" sz="2000" b="0" i="0" u="none" strike="noStrike" baseline="0" dirty="0">
                <a:latin typeface="PxwhpkYjvmpsAdvTT5ada87cc"/>
              </a:rPr>
              <a:t>ned by FCC 47 CFR 15.255. </a:t>
            </a:r>
          </a:p>
          <a:p>
            <a:pPr algn="l"/>
            <a:r>
              <a:rPr lang="en-US" sz="2000" b="0" i="0" u="none" strike="noStrike" baseline="0" dirty="0">
                <a:latin typeface="PxwhpkYjvmpsAdvTT5ada87cc"/>
              </a:rPr>
              <a:t>The </a:t>
            </a:r>
            <a:r>
              <a:rPr lang="en-US" sz="2000" b="0" i="0" u="none" strike="noStrike" baseline="0" dirty="0" err="1">
                <a:latin typeface="PxwhpkYjvmpsAdvTT5ada87cc"/>
              </a:rPr>
              <a:t>mmWPAN</a:t>
            </a:r>
            <a:r>
              <a:rPr lang="en-US" sz="2000" b="0" i="0" u="none" strike="noStrike" baseline="0" dirty="0">
                <a:latin typeface="PxwhpkYjvmpsAdvTT5ada87cc"/>
              </a:rPr>
              <a:t> permits high coexistence (close physical spacing) with all other microwave systems in the 802.15 family of WPANs. </a:t>
            </a:r>
          </a:p>
          <a:p>
            <a:pPr algn="l"/>
            <a:r>
              <a:rPr lang="en-US" sz="2000" b="0" i="0" u="none" strike="noStrike" baseline="0" dirty="0">
                <a:latin typeface="PxwhpkYjvmpsAdvTT5ada87cc"/>
              </a:rPr>
              <a:t>In addition, the </a:t>
            </a:r>
            <a:r>
              <a:rPr lang="en-US" sz="2000" b="0" i="0" u="none" strike="noStrike" baseline="0" dirty="0" err="1">
                <a:latin typeface="PxwhpkYjvmpsAdvTT5ada87cc"/>
              </a:rPr>
              <a:t>mmWPAN</a:t>
            </a:r>
            <a:r>
              <a:rPr lang="en-US" sz="2000" b="0" i="0" u="none" strike="noStrike" baseline="0" dirty="0">
                <a:latin typeface="PxwhpkYjvmpsAdvTT5ada87cc"/>
              </a:rPr>
              <a:t> allows very high data rate over 2 Gbps applications such as high speed internet access, streaming content download (video on demand, HDTV, home theater, etc.), real-time streaming and wireless data bus for cable replacement. Also, there are optional data rates in excess of 3 Gbps.</a:t>
            </a:r>
            <a:endParaRPr lang="en-US" sz="2000" dirty="0"/>
          </a:p>
        </p:txBody>
      </p:sp>
      <p:sp>
        <p:nvSpPr>
          <p:cNvPr id="4" name="Title 1">
            <a:extLst>
              <a:ext uri="{FF2B5EF4-FFF2-40B4-BE49-F238E27FC236}">
                <a16:creationId xmlns:a16="http://schemas.microsoft.com/office/drawing/2014/main" xmlns="" id="{4FB8708C-C338-4D67-8B25-2C00D3751E96}"/>
              </a:ext>
            </a:extLst>
          </p:cNvPr>
          <p:cNvSpPr>
            <a:spLocks noGrp="1"/>
          </p:cNvSpPr>
          <p:nvPr>
            <p:ph type="title"/>
          </p:nvPr>
        </p:nvSpPr>
        <p:spPr>
          <a:xfrm>
            <a:off x="838200" y="365126"/>
            <a:ext cx="10515600" cy="833054"/>
          </a:xfrm>
        </p:spPr>
        <p:txBody>
          <a:bodyPr/>
          <a:lstStyle/>
          <a:p>
            <a:pPr algn="ctr"/>
            <a:r>
              <a:rPr lang="en-US" b="1" dirty="0">
                <a:solidFill>
                  <a:srgbClr val="FF0000"/>
                </a:solidFill>
              </a:rPr>
              <a:t>IEEE 802.15.3</a:t>
            </a:r>
          </a:p>
        </p:txBody>
      </p:sp>
    </p:spTree>
    <p:extLst>
      <p:ext uri="{BB962C8B-B14F-4D97-AF65-F5344CB8AC3E}">
        <p14:creationId xmlns:p14="http://schemas.microsoft.com/office/powerpoint/2010/main" xmlns="" val="33248490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672B7D-18AB-4A20-80F7-C7C495AB36C7}"/>
              </a:ext>
            </a:extLst>
          </p:cNvPr>
          <p:cNvSpPr>
            <a:spLocks noGrp="1"/>
          </p:cNvSpPr>
          <p:nvPr>
            <p:ph type="title"/>
          </p:nvPr>
        </p:nvSpPr>
        <p:spPr/>
        <p:txBody>
          <a:bodyPr/>
          <a:lstStyle/>
          <a:p>
            <a:pPr algn="ctr"/>
            <a:r>
              <a:rPr lang="en-US" b="1" dirty="0">
                <a:solidFill>
                  <a:srgbClr val="FF0000"/>
                </a:solidFill>
              </a:rPr>
              <a:t>IEEE 802.15.3 MAC network structure</a:t>
            </a:r>
          </a:p>
        </p:txBody>
      </p:sp>
      <p:sp>
        <p:nvSpPr>
          <p:cNvPr id="3" name="Content Placeholder 2">
            <a:extLst>
              <a:ext uri="{FF2B5EF4-FFF2-40B4-BE49-F238E27FC236}">
                <a16:creationId xmlns:a16="http://schemas.microsoft.com/office/drawing/2014/main" xmlns="" id="{67A2C4BB-056C-4558-80D0-51DEB48BB4D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08D7E446-4BCA-40F7-9FF5-2A4B3C4D75F8}"/>
              </a:ext>
            </a:extLst>
          </p:cNvPr>
          <p:cNvPicPr>
            <a:picLocks noChangeAspect="1"/>
          </p:cNvPicPr>
          <p:nvPr/>
        </p:nvPicPr>
        <p:blipFill rotWithShape="1">
          <a:blip r:embed="rId2" cstate="print"/>
          <a:srcRect l="36462" t="44921" r="18654" b="9911"/>
          <a:stretch/>
        </p:blipFill>
        <p:spPr>
          <a:xfrm>
            <a:off x="1786597" y="1825625"/>
            <a:ext cx="8229600" cy="4351338"/>
          </a:xfrm>
          <a:prstGeom prst="rect">
            <a:avLst/>
          </a:prstGeom>
        </p:spPr>
      </p:pic>
    </p:spTree>
    <p:extLst>
      <p:ext uri="{BB962C8B-B14F-4D97-AF65-F5344CB8AC3E}">
        <p14:creationId xmlns:p14="http://schemas.microsoft.com/office/powerpoint/2010/main" xmlns="" val="19053113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CFFFA91-2BEE-4836-BE63-6D1FF45044F3}"/>
              </a:ext>
            </a:extLst>
          </p:cNvPr>
          <p:cNvSpPr>
            <a:spLocks noGrp="1"/>
          </p:cNvSpPr>
          <p:nvPr>
            <p:ph idx="1"/>
          </p:nvPr>
        </p:nvSpPr>
        <p:spPr/>
        <p:txBody>
          <a:bodyPr>
            <a:normAutofit/>
          </a:bodyPr>
          <a:lstStyle/>
          <a:p>
            <a:pPr algn="l"/>
            <a:r>
              <a:rPr lang="en-US" sz="2400" b="0" i="0" u="none" strike="noStrike" baseline="0" dirty="0">
                <a:solidFill>
                  <a:srgbClr val="000000"/>
                </a:solidFill>
                <a:latin typeface="PxwhpkYjvmpsAdvTT5ada87cc"/>
              </a:rPr>
              <a:t>At the MAC layer, WPAN high rate technology (802.15.3) is based on centralized signaling and peer-to-peer traf</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c structure; the nodes are classi</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ed as </a:t>
            </a:r>
            <a:r>
              <a:rPr lang="en-US" sz="2400" b="0" i="0" u="none" strike="noStrike" baseline="0" dirty="0" err="1">
                <a:solidFill>
                  <a:srgbClr val="000000"/>
                </a:solidFill>
                <a:latin typeface="PxwhpkYjvmpsAdvTT5ada87cc"/>
              </a:rPr>
              <a:t>PicoNet</a:t>
            </a:r>
            <a:r>
              <a:rPr lang="en-US" sz="2400" b="0" i="0" u="none" strike="noStrike" baseline="0" dirty="0">
                <a:solidFill>
                  <a:srgbClr val="000000"/>
                </a:solidFill>
                <a:latin typeface="PxwhpkYjvmpsAdvTT5ada87cc"/>
              </a:rPr>
              <a:t> Coordinators (PNC) and Devices (DEV). </a:t>
            </a:r>
          </a:p>
          <a:p>
            <a:pPr algn="l"/>
            <a:r>
              <a:rPr lang="en-US" sz="2400" b="0" i="0" u="none" strike="noStrike" baseline="0" dirty="0">
                <a:solidFill>
                  <a:srgbClr val="000000"/>
                </a:solidFill>
                <a:latin typeface="PxwhpkYjvmpsAdvTT5ada87cc"/>
              </a:rPr>
              <a:t>A PNC assigns guaranteed time slots to all nodes for communication. </a:t>
            </a:r>
          </a:p>
          <a:p>
            <a:pPr algn="l"/>
            <a:r>
              <a:rPr lang="en-US" sz="2400" b="0" i="0" u="none" strike="noStrike" baseline="0" dirty="0">
                <a:solidFill>
                  <a:srgbClr val="000000"/>
                </a:solidFill>
                <a:latin typeface="PxwhpkYjvmpsAdvTT5ada87cc"/>
              </a:rPr>
              <a:t>More precisely, there is a period for contention, followed by a contention free period, which contains guaranteed time slots being allocated by the PNC.</a:t>
            </a:r>
            <a:endParaRPr lang="en-US" sz="2400" dirty="0"/>
          </a:p>
        </p:txBody>
      </p:sp>
      <p:sp>
        <p:nvSpPr>
          <p:cNvPr id="4" name="Title 1">
            <a:extLst>
              <a:ext uri="{FF2B5EF4-FFF2-40B4-BE49-F238E27FC236}">
                <a16:creationId xmlns:a16="http://schemas.microsoft.com/office/drawing/2014/main" xmlns="" id="{CA672B7D-18AB-4A20-80F7-C7C495AB36C7}"/>
              </a:ext>
            </a:extLst>
          </p:cNvPr>
          <p:cNvSpPr>
            <a:spLocks noGrp="1"/>
          </p:cNvSpPr>
          <p:nvPr>
            <p:ph type="title"/>
          </p:nvPr>
        </p:nvSpPr>
        <p:spPr/>
        <p:txBody>
          <a:bodyPr/>
          <a:lstStyle/>
          <a:p>
            <a:pPr algn="ctr"/>
            <a:r>
              <a:rPr lang="en-US" b="1" dirty="0">
                <a:solidFill>
                  <a:srgbClr val="FF0000"/>
                </a:solidFill>
              </a:rPr>
              <a:t>IEEE 802.15.3 MAC network structure</a:t>
            </a:r>
          </a:p>
        </p:txBody>
      </p:sp>
    </p:spTree>
    <p:extLst>
      <p:ext uri="{BB962C8B-B14F-4D97-AF65-F5344CB8AC3E}">
        <p14:creationId xmlns:p14="http://schemas.microsoft.com/office/powerpoint/2010/main" xmlns="" val="3742851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err="1">
                <a:solidFill>
                  <a:srgbClr val="FF0000"/>
                </a:solidFill>
              </a:rPr>
              <a:t>Wibree</a:t>
            </a:r>
            <a:endParaRPr lang="en-US" sz="3200" b="1" dirty="0">
              <a:solidFill>
                <a:srgbClr val="FF0000"/>
              </a:solidFill>
            </a:endParaRPr>
          </a:p>
        </p:txBody>
      </p:sp>
      <p:sp>
        <p:nvSpPr>
          <p:cNvPr id="184323" name="Rectangle 3"/>
          <p:cNvSpPr>
            <a:spLocks noGrp="1" noChangeArrowheads="1"/>
          </p:cNvSpPr>
          <p:nvPr>
            <p:ph type="body" idx="1"/>
          </p:nvPr>
        </p:nvSpPr>
        <p:spPr>
          <a:xfrm>
            <a:off x="1723696" y="1072055"/>
            <a:ext cx="8763000" cy="5139559"/>
          </a:xfrm>
        </p:spPr>
        <p:txBody>
          <a:bodyPr>
            <a:normAutofit/>
          </a:bodyPr>
          <a:lstStyle/>
          <a:p>
            <a:pPr algn="just"/>
            <a:r>
              <a:rPr lang="en-US" dirty="0" err="1"/>
              <a:t>Wibree</a:t>
            </a:r>
            <a:r>
              <a:rPr lang="en-US" dirty="0"/>
              <a:t> is a radio technology from Nokia for local connectivity between electronic devices. </a:t>
            </a:r>
          </a:p>
          <a:p>
            <a:pPr algn="just"/>
            <a:r>
              <a:rPr lang="en-US" dirty="0" err="1"/>
              <a:t>Wibree</a:t>
            </a:r>
            <a:r>
              <a:rPr lang="en-US" dirty="0"/>
              <a:t> is targeted for devices which have only a very limited power supply, e.g. button cell battery power, such as watches, wireless keyboards, toys and sport sensors like a heart rate monitor. </a:t>
            </a:r>
          </a:p>
          <a:p>
            <a:pPr algn="just"/>
            <a:r>
              <a:rPr lang="en-US" dirty="0"/>
              <a:t>In the vision of Nokia, </a:t>
            </a:r>
            <a:r>
              <a:rPr lang="en-US" dirty="0" err="1"/>
              <a:t>Wibree</a:t>
            </a:r>
            <a:r>
              <a:rPr lang="en-US" dirty="0"/>
              <a:t> is complementary to Bluetooth.</a:t>
            </a:r>
          </a:p>
          <a:p>
            <a:pPr algn="just"/>
            <a:r>
              <a:rPr lang="en-US" dirty="0" err="1"/>
              <a:t>Wibree</a:t>
            </a:r>
            <a:r>
              <a:rPr lang="en-US" dirty="0"/>
              <a:t> can only be used over rather short ranges of typical 5 m up to 10 meters maximum, </a:t>
            </a:r>
            <a:r>
              <a:rPr lang="en-US" dirty="0" err="1"/>
              <a:t>Wibree</a:t>
            </a:r>
            <a:r>
              <a:rPr lang="en-US" dirty="0"/>
              <a:t> operates in the 2.4 GHz band. </a:t>
            </a:r>
          </a:p>
          <a:p>
            <a:pPr algn="just"/>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68</a:t>
            </a:fld>
            <a:endParaRPr lang="en-US"/>
          </a:p>
        </p:txBody>
      </p:sp>
    </p:spTree>
  </p:cSld>
  <p:clrMapOvr>
    <a:masterClrMapping/>
  </p:clrMapOvr>
  <p:transition>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066BA63-D720-421D-9912-76982C45CC52}"/>
              </a:ext>
            </a:extLst>
          </p:cNvPr>
          <p:cNvSpPr>
            <a:spLocks noGrp="1"/>
          </p:cNvSpPr>
          <p:nvPr>
            <p:ph idx="1"/>
          </p:nvPr>
        </p:nvSpPr>
        <p:spPr/>
        <p:txBody>
          <a:bodyPr>
            <a:normAutofit/>
          </a:bodyPr>
          <a:lstStyle/>
          <a:p>
            <a:pPr marL="0" indent="0">
              <a:buNone/>
            </a:pPr>
            <a:r>
              <a:rPr lang="en-US" sz="2400" dirty="0" err="1">
                <a:latin typeface="PxwhpkYjvmpsAdvTT5ada87cc"/>
              </a:rPr>
              <a:t>Wibree</a:t>
            </a:r>
            <a:r>
              <a:rPr lang="en-US" sz="2400" dirty="0">
                <a:latin typeface="PxwhpkYjvmpsAdvTT5ada87cc"/>
              </a:rPr>
              <a:t> may be deployed on a stand-alone chip or on a dual-mode chip along with conventional Bluetooth, it works with Bluetooth to make devices smaller and more energy-ef</a:t>
            </a:r>
            <a:r>
              <a:rPr lang="en-US" sz="2400" dirty="0">
                <a:latin typeface="MrgwysNqlnylAdvTT5ada87cc+fb"/>
              </a:rPr>
              <a:t>fi</a:t>
            </a:r>
            <a:r>
              <a:rPr lang="en-US" sz="2400" dirty="0">
                <a:latin typeface="PxwhpkYjvmpsAdvTT5ada87cc"/>
              </a:rPr>
              <a:t>cient. Bluetooth</a:t>
            </a:r>
            <a:r>
              <a:rPr lang="en-US" sz="2400" dirty="0">
                <a:latin typeface="JpgykxXrlmcbAdvTT5ada87cc+20"/>
              </a:rPr>
              <a:t>–</a:t>
            </a:r>
            <a:r>
              <a:rPr lang="en-US" sz="2400" dirty="0" err="1">
                <a:latin typeface="PxwhpkYjvmpsAdvTT5ada87cc"/>
              </a:rPr>
              <a:t>Wibree</a:t>
            </a:r>
            <a:r>
              <a:rPr lang="en-US" sz="2400" dirty="0">
                <a:latin typeface="PxwhpkYjvmpsAdvTT5ada87cc"/>
              </a:rPr>
              <a:t> utilizes the existing Bluetooth RF and enables ultra-low power consumption.</a:t>
            </a:r>
            <a:endParaRPr lang="en-US" sz="2400" dirty="0"/>
          </a:p>
        </p:txBody>
      </p:sp>
      <p:sp>
        <p:nvSpPr>
          <p:cNvPr id="4" name="Rectangle 2"/>
          <p:cNvSpPr>
            <a:spLocks noGrp="1" noChangeArrowheads="1"/>
          </p:cNvSpPr>
          <p:nvPr>
            <p:ph type="title"/>
          </p:nvPr>
        </p:nvSpPr>
        <p:spPr/>
        <p:txBody>
          <a:bodyPr>
            <a:normAutofit/>
          </a:bodyPr>
          <a:lstStyle/>
          <a:p>
            <a:pPr algn="ctr"/>
            <a:r>
              <a:rPr lang="en-US" sz="3200" b="1" dirty="0" err="1">
                <a:solidFill>
                  <a:srgbClr val="FF0000"/>
                </a:solidFill>
              </a:rPr>
              <a:t>Wibree</a:t>
            </a:r>
            <a:endParaRPr lang="en-US" sz="3200" b="1" dirty="0">
              <a:solidFill>
                <a:srgbClr val="FF0000"/>
              </a:solidFill>
            </a:endParaRPr>
          </a:p>
        </p:txBody>
      </p:sp>
    </p:spTree>
    <p:extLst>
      <p:ext uri="{BB962C8B-B14F-4D97-AF65-F5344CB8AC3E}">
        <p14:creationId xmlns:p14="http://schemas.microsoft.com/office/powerpoint/2010/main" xmlns="" val="11764013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78E412E-AE09-42B4-99DC-99BF046C8345}"/>
              </a:ext>
            </a:extLst>
          </p:cNvPr>
          <p:cNvPicPr>
            <a:picLocks noGrp="1" noChangeAspect="1"/>
          </p:cNvPicPr>
          <p:nvPr>
            <p:ph idx="1"/>
          </p:nvPr>
        </p:nvPicPr>
        <p:blipFill rotWithShape="1">
          <a:blip r:embed="rId2" cstate="print"/>
          <a:srcRect l="12137" t="23571" r="12137" b="7401"/>
          <a:stretch/>
        </p:blipFill>
        <p:spPr>
          <a:xfrm>
            <a:off x="1744717" y="772509"/>
            <a:ext cx="8153400" cy="4448503"/>
          </a:xfrm>
          <a:ln>
            <a:solidFill>
              <a:schemeClr val="tx1"/>
            </a:solidFill>
          </a:ln>
        </p:spPr>
      </p:pic>
      <p:sp>
        <p:nvSpPr>
          <p:cNvPr id="3" name="TextBox 2"/>
          <p:cNvSpPr txBox="1"/>
          <p:nvPr/>
        </p:nvSpPr>
        <p:spPr>
          <a:xfrm>
            <a:off x="1387366" y="5517930"/>
            <a:ext cx="9207062" cy="369332"/>
          </a:xfrm>
          <a:prstGeom prst="rect">
            <a:avLst/>
          </a:prstGeom>
          <a:noFill/>
        </p:spPr>
        <p:txBody>
          <a:bodyPr wrap="square" rtlCol="0">
            <a:spAutoFit/>
          </a:bodyPr>
          <a:lstStyle/>
          <a:p>
            <a:r>
              <a:rPr lang="en-IN" dirty="0" smtClean="0"/>
              <a:t>Different 802.15 standards are classified based on data rate  and wireless equipment range</a:t>
            </a:r>
            <a:endParaRPr lang="en-IN" dirty="0"/>
          </a:p>
        </p:txBody>
      </p:sp>
    </p:spTree>
    <p:extLst>
      <p:ext uri="{BB962C8B-B14F-4D97-AF65-F5344CB8AC3E}">
        <p14:creationId xmlns:p14="http://schemas.microsoft.com/office/powerpoint/2010/main" xmlns="" val="65484992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type="body" idx="1"/>
          </p:nvPr>
        </p:nvSpPr>
        <p:spPr>
          <a:xfrm>
            <a:off x="914400" y="1623848"/>
            <a:ext cx="9525000" cy="4367049"/>
          </a:xfrm>
        </p:spPr>
        <p:txBody>
          <a:bodyPr>
            <a:normAutofit fontScale="92500" lnSpcReduction="20000"/>
          </a:bodyPr>
          <a:lstStyle/>
          <a:p>
            <a:pPr algn="just"/>
            <a:r>
              <a:rPr lang="en-US" dirty="0" err="1"/>
              <a:t>Wibree</a:t>
            </a:r>
            <a:r>
              <a:rPr lang="en-US" dirty="0"/>
              <a:t> transmits data more slowly than Bluetooth -- up to 1 megabit per second, compared to Bluetooth's 3 megabits per second. </a:t>
            </a:r>
          </a:p>
          <a:p>
            <a:pPr algn="just"/>
            <a:r>
              <a:rPr lang="en-US" dirty="0"/>
              <a:t>It has the merits like the </a:t>
            </a:r>
            <a:r>
              <a:rPr lang="en-US" dirty="0" err="1"/>
              <a:t>wibree</a:t>
            </a:r>
            <a:r>
              <a:rPr lang="en-US" dirty="0"/>
              <a:t> technology consumes low power, has long battery life, tiny chip size, it is very much energy efficient than the Bluetooth technology, the implementation of </a:t>
            </a:r>
            <a:r>
              <a:rPr lang="en-US" dirty="0" err="1"/>
              <a:t>wibree</a:t>
            </a:r>
            <a:r>
              <a:rPr lang="en-US" dirty="0"/>
              <a:t> is affordable and it can be easily embedded with the Bluetooth solutions. </a:t>
            </a:r>
          </a:p>
          <a:p>
            <a:r>
              <a:rPr lang="en-US" dirty="0"/>
              <a:t>The disadvantages of </a:t>
            </a:r>
            <a:r>
              <a:rPr lang="en-US" dirty="0" err="1"/>
              <a:t>wibree</a:t>
            </a:r>
            <a:r>
              <a:rPr lang="en-US" dirty="0"/>
              <a:t> are as follows:</a:t>
            </a:r>
          </a:p>
          <a:p>
            <a:pPr>
              <a:buNone/>
            </a:pPr>
            <a:r>
              <a:rPr lang="en-US" dirty="0"/>
              <a:t>1. It has the slow data transmission.</a:t>
            </a:r>
          </a:p>
          <a:p>
            <a:pPr>
              <a:buNone/>
            </a:pPr>
            <a:r>
              <a:rPr lang="en-US" dirty="0"/>
              <a:t>2. This technology cannot be used in the high bandwidth applications.</a:t>
            </a:r>
          </a:p>
          <a:p>
            <a:pPr>
              <a:buNone/>
            </a:pPr>
            <a:endParaRPr lang="en-US" dirty="0"/>
          </a:p>
          <a:p>
            <a:pPr algn="just"/>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70</a:t>
            </a:fld>
            <a:endParaRPr lang="en-US"/>
          </a:p>
        </p:txBody>
      </p:sp>
      <p:sp>
        <p:nvSpPr>
          <p:cNvPr id="5" name="Rectangle 2"/>
          <p:cNvSpPr>
            <a:spLocks noGrp="1" noChangeArrowheads="1"/>
          </p:cNvSpPr>
          <p:nvPr>
            <p:ph type="title"/>
          </p:nvPr>
        </p:nvSpPr>
        <p:spPr>
          <a:xfrm>
            <a:off x="838200" y="365125"/>
            <a:ext cx="10515600" cy="1325563"/>
          </a:xfrm>
        </p:spPr>
        <p:txBody>
          <a:bodyPr>
            <a:normAutofit/>
          </a:bodyPr>
          <a:lstStyle/>
          <a:p>
            <a:pPr algn="ctr"/>
            <a:r>
              <a:rPr lang="en-US" sz="3200" b="1" dirty="0" err="1">
                <a:solidFill>
                  <a:srgbClr val="FF0000"/>
                </a:solidFill>
              </a:rPr>
              <a:t>Wibree</a:t>
            </a:r>
            <a:endParaRPr lang="en-US" sz="3200" b="1" dirty="0">
              <a:solidFill>
                <a:srgbClr val="FF0000"/>
              </a:solidFill>
            </a:endParaRPr>
          </a:p>
        </p:txBody>
      </p:sp>
    </p:spTree>
  </p:cSld>
  <p:clrMapOvr>
    <a:masterClrMapping/>
  </p:clrMapOvr>
  <p:transition>
    <p:wipe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71</a:t>
            </a:fld>
            <a:endParaRPr lang="en-US"/>
          </a:p>
        </p:txBody>
      </p:sp>
      <p:pic>
        <p:nvPicPr>
          <p:cNvPr id="7" name="Picture 7" descr="wibree-1"/>
          <p:cNvPicPr>
            <a:picLocks noChangeAspect="1" noChangeArrowheads="1"/>
          </p:cNvPicPr>
          <p:nvPr/>
        </p:nvPicPr>
        <p:blipFill>
          <a:blip r:embed="rId3" cstate="print"/>
          <a:srcRect/>
          <a:stretch>
            <a:fillRect/>
          </a:stretch>
        </p:blipFill>
        <p:spPr bwMode="auto">
          <a:xfrm>
            <a:off x="2895600" y="685800"/>
            <a:ext cx="6400800" cy="4191000"/>
          </a:xfrm>
          <a:prstGeom prst="rect">
            <a:avLst/>
          </a:prstGeom>
          <a:noFill/>
          <a:ln w="9525">
            <a:noFill/>
            <a:miter lim="800000"/>
            <a:headEnd/>
            <a:tailEnd/>
          </a:ln>
        </p:spPr>
      </p:pic>
      <p:sp>
        <p:nvSpPr>
          <p:cNvPr id="8" name="TextBox 7"/>
          <p:cNvSpPr txBox="1"/>
          <p:nvPr/>
        </p:nvSpPr>
        <p:spPr>
          <a:xfrm>
            <a:off x="2667000" y="5410201"/>
            <a:ext cx="6019800" cy="830997"/>
          </a:xfrm>
          <a:prstGeom prst="rect">
            <a:avLst/>
          </a:prstGeom>
          <a:noFill/>
        </p:spPr>
        <p:txBody>
          <a:bodyPr wrap="square" rtlCol="0">
            <a:spAutoFit/>
          </a:bodyPr>
          <a:lstStyle/>
          <a:p>
            <a:pPr algn="ctr"/>
            <a:r>
              <a:rPr lang="en-US" sz="2400" b="1" dirty="0" err="1">
                <a:solidFill>
                  <a:srgbClr val="FF0000"/>
                </a:solidFill>
                <a:latin typeface="Comic Sans MS" pitchFamily="66" charset="0"/>
              </a:rPr>
              <a:t>Wibree</a:t>
            </a:r>
            <a:r>
              <a:rPr lang="en-US" sz="2400" b="1" dirty="0">
                <a:solidFill>
                  <a:srgbClr val="FF0000"/>
                </a:solidFill>
                <a:latin typeface="Comic Sans MS" pitchFamily="66" charset="0"/>
              </a:rPr>
              <a:t> is “up to 10 times more energy efficient than Bluetooth</a:t>
            </a:r>
            <a:endParaRPr lang="en-US" sz="2400" b="1" dirty="0">
              <a:solidFill>
                <a:srgbClr val="FF0000"/>
              </a:solidFill>
            </a:endParaRPr>
          </a:p>
        </p:txBody>
      </p:sp>
    </p:spTree>
  </p:cSld>
  <p:clrMapOvr>
    <a:masterClrMapping/>
  </p:clrMapOvr>
  <p:transition>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A813462-3E5B-4590-B89B-479769371D48}"/>
              </a:ext>
            </a:extLst>
          </p:cNvPr>
          <p:cNvPicPr>
            <a:picLocks noChangeAspect="1"/>
          </p:cNvPicPr>
          <p:nvPr/>
        </p:nvPicPr>
        <p:blipFill rotWithShape="1">
          <a:blip r:embed="rId2" cstate="print"/>
          <a:srcRect l="14885" t="26611" r="16116" b="11879"/>
          <a:stretch/>
        </p:blipFill>
        <p:spPr>
          <a:xfrm>
            <a:off x="1139483" y="681038"/>
            <a:ext cx="10214317" cy="5360988"/>
          </a:xfrm>
          <a:prstGeom prst="rect">
            <a:avLst/>
          </a:prstGeom>
          <a:ln>
            <a:solidFill>
              <a:schemeClr val="tx1"/>
            </a:solidFill>
          </a:ln>
        </p:spPr>
      </p:pic>
    </p:spTree>
    <p:extLst>
      <p:ext uri="{BB962C8B-B14F-4D97-AF65-F5344CB8AC3E}">
        <p14:creationId xmlns:p14="http://schemas.microsoft.com/office/powerpoint/2010/main" xmlns="" val="18446021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latin typeface="Calibri" pitchFamily="34" charset="0"/>
              </a:rPr>
              <a:t>BLE (</a:t>
            </a:r>
            <a:r>
              <a:rPr lang="en-US" sz="3200" b="1" dirty="0">
                <a:solidFill>
                  <a:srgbClr val="FF0000"/>
                </a:solidFill>
              </a:rPr>
              <a:t>Bluetooth Low Energy )</a:t>
            </a:r>
          </a:p>
        </p:txBody>
      </p:sp>
      <p:sp>
        <p:nvSpPr>
          <p:cNvPr id="184323" name="Rectangle 3"/>
          <p:cNvSpPr>
            <a:spLocks noGrp="1" noChangeArrowheads="1"/>
          </p:cNvSpPr>
          <p:nvPr>
            <p:ph type="body" idx="1"/>
          </p:nvPr>
        </p:nvSpPr>
        <p:spPr>
          <a:xfrm>
            <a:off x="1676400" y="1143000"/>
            <a:ext cx="8763000" cy="5486400"/>
          </a:xfrm>
        </p:spPr>
        <p:txBody>
          <a:bodyPr>
            <a:normAutofit fontScale="92500"/>
          </a:bodyPr>
          <a:lstStyle/>
          <a:p>
            <a:pPr algn="just"/>
            <a:r>
              <a:rPr lang="en-US" dirty="0"/>
              <a:t>BLE is a form of wireless communication designed especially for short-range communication.</a:t>
            </a:r>
          </a:p>
          <a:p>
            <a:pPr algn="just"/>
            <a:r>
              <a:rPr lang="en-US" dirty="0"/>
              <a:t>Most </a:t>
            </a:r>
            <a:r>
              <a:rPr lang="en-US" dirty="0" err="1"/>
              <a:t>smartphones</a:t>
            </a:r>
            <a:r>
              <a:rPr lang="en-US" dirty="0"/>
              <a:t> and tablets today are BLE compatible, which means they can seamlessly communicate with Bluetooth enabled wireless headphones, car stereos, fitness trackers, smart watches and hardware devices like beacons.</a:t>
            </a:r>
          </a:p>
          <a:p>
            <a:pPr algn="just"/>
            <a:r>
              <a:rPr lang="en-US" dirty="0"/>
              <a:t>BLE data transfer is essentially a one-way communication.</a:t>
            </a:r>
          </a:p>
          <a:p>
            <a:pPr algn="just"/>
            <a:r>
              <a:rPr lang="en-US" dirty="0"/>
              <a:t>Classic Bluetooth is great for applications that require continuous streaming of data, for example, headphones. However, BLE is suited for applications that work well with a periodic transfer of data, and hence reduces a significant amount of battery usage. This makes BLE suitable for </a:t>
            </a:r>
            <a:r>
              <a:rPr lang="en-US" dirty="0" err="1"/>
              <a:t>IoT</a:t>
            </a:r>
            <a:r>
              <a:rPr lang="en-US" dirty="0"/>
              <a:t> and proximity marketing-related applications.</a:t>
            </a:r>
          </a:p>
          <a:p>
            <a:pPr algn="just"/>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73</a:t>
            </a:fld>
            <a:endParaRPr lang="en-US"/>
          </a:p>
        </p:txBody>
      </p:sp>
    </p:spTree>
  </p:cSld>
  <p:clrMapOvr>
    <a:masterClrMapping/>
  </p:clrMapOvr>
  <p:transition>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type="body" idx="1"/>
          </p:nvPr>
        </p:nvSpPr>
        <p:spPr>
          <a:xfrm>
            <a:off x="1676400" y="903889"/>
            <a:ext cx="8763000" cy="4298731"/>
          </a:xfrm>
        </p:spPr>
        <p:txBody>
          <a:bodyPr>
            <a:normAutofit/>
          </a:bodyPr>
          <a:lstStyle/>
          <a:p>
            <a:pPr algn="just"/>
            <a:r>
              <a:rPr lang="en-US" dirty="0"/>
              <a:t>What is a Bluetooth Low Energy (BLE) beacon?</a:t>
            </a:r>
          </a:p>
          <a:p>
            <a:pPr algn="just">
              <a:buNone/>
            </a:pPr>
            <a:endParaRPr lang="en-US" dirty="0"/>
          </a:p>
          <a:p>
            <a:pPr algn="just">
              <a:buNone/>
            </a:pPr>
            <a:r>
              <a:rPr lang="en-US" dirty="0"/>
              <a:t>     BLE beacons, as the name suggests are beacons that communicate via Bluetooth Low Energy. Beacons are small radio transmitters, strategically mounted throughout locations, to broadcast BLE signals in a given range. This range depends on the hardware capability. On an average, a Bluetooth Low Energy beacon can transmit BLE signals to 80 meters.</a:t>
            </a:r>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74</a:t>
            </a:fld>
            <a:endParaRPr lang="en-US"/>
          </a:p>
        </p:txBody>
      </p:sp>
    </p:spTree>
  </p:cSld>
  <p:clrMapOvr>
    <a:masterClrMapping/>
  </p:clrMapOvr>
  <p:transition>
    <p:wipe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2012731" y="463824"/>
            <a:ext cx="8229600" cy="715962"/>
          </a:xfrm>
        </p:spPr>
        <p:txBody>
          <a:bodyPr>
            <a:normAutofit fontScale="90000"/>
          </a:bodyPr>
          <a:lstStyle/>
          <a:p>
            <a:pPr algn="l"/>
            <a:r>
              <a:rPr lang="en-US" sz="3200" dirty="0">
                <a:solidFill>
                  <a:srgbClr val="002060"/>
                </a:solidFill>
              </a:rPr>
              <a:t>How is BLE technology used with beacons?</a:t>
            </a:r>
            <a:br>
              <a:rPr lang="en-US" sz="3200" dirty="0">
                <a:solidFill>
                  <a:srgbClr val="002060"/>
                </a:solidFill>
              </a:rPr>
            </a:br>
            <a:endParaRPr lang="en-US" sz="3200" b="1" dirty="0">
              <a:solidFill>
                <a:srgbClr val="002060"/>
              </a:solidFill>
            </a:endParaRPr>
          </a:p>
        </p:txBody>
      </p:sp>
      <p:sp>
        <p:nvSpPr>
          <p:cNvPr id="184323" name="Rectangle 3"/>
          <p:cNvSpPr>
            <a:spLocks noGrp="1" noChangeArrowheads="1"/>
          </p:cNvSpPr>
          <p:nvPr>
            <p:ph type="body" idx="1"/>
          </p:nvPr>
        </p:nvSpPr>
        <p:spPr>
          <a:xfrm>
            <a:off x="1644869" y="1332186"/>
            <a:ext cx="8763000" cy="4327634"/>
          </a:xfrm>
        </p:spPr>
        <p:txBody>
          <a:bodyPr>
            <a:normAutofit/>
          </a:bodyPr>
          <a:lstStyle/>
          <a:p>
            <a:pPr algn="just"/>
            <a:r>
              <a:rPr lang="en-US" dirty="0"/>
              <a:t>Beacons send out an ID number via BLE channels, approximately 10 times every second. A Bluetooth-enabled device in proximity of the beacon picks up this ID number. When an app or pre-installed service like Google Nearby recognizes the ID number, it links it to an action, such as download an app, or piece of content (maybe a marketing offer) stored on the cloud, and displays it on the </a:t>
            </a:r>
            <a:r>
              <a:rPr lang="en-US" dirty="0" err="1"/>
              <a:t>smartphone</a:t>
            </a:r>
            <a:r>
              <a:rPr lang="en-US" dirty="0"/>
              <a:t>.</a:t>
            </a:r>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75</a:t>
            </a:fld>
            <a:endParaRPr lang="en-US"/>
          </a:p>
        </p:txBody>
      </p:sp>
    </p:spTree>
  </p:cSld>
  <p:clrMapOvr>
    <a:masterClrMapping/>
  </p:clrMapOvr>
  <p:transition>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F1DD57-3554-4CD1-8932-EA9A2583FA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980A3FAB-88C5-49F8-9DFA-D22DC2252C26}"/>
              </a:ext>
            </a:extLst>
          </p:cNvPr>
          <p:cNvSpPr>
            <a:spLocks noGrp="1"/>
          </p:cNvSpPr>
          <p:nvPr>
            <p:ph idx="1"/>
          </p:nvPr>
        </p:nvSpPr>
        <p:spPr/>
        <p:txBody>
          <a:bodyPr>
            <a:noAutofit/>
          </a:bodyPr>
          <a:lstStyle/>
          <a:p>
            <a:r>
              <a:rPr lang="en-US" sz="2400" b="0" i="0" u="none" strike="noStrike" baseline="0" dirty="0">
                <a:solidFill>
                  <a:srgbClr val="000000"/>
                </a:solidFill>
                <a:latin typeface="PxwhpkYjvmpsAdvTT5ada87cc"/>
              </a:rPr>
              <a:t>key point must be taken into consideration, BLE is incompatible with standard Bluetooth, BLE devices do not interoperate with classical Bluetooth products.</a:t>
            </a:r>
          </a:p>
          <a:p>
            <a:r>
              <a:rPr lang="en-US" sz="2400" b="0" i="0" u="none" strike="noStrike" baseline="0" dirty="0">
                <a:solidFill>
                  <a:srgbClr val="000000"/>
                </a:solidFill>
                <a:latin typeface="PxwhpkYjvmpsAdvTT5ada87cc"/>
              </a:rPr>
              <a:t>However, implementing a dual-mode device could achieve such interoperability.</a:t>
            </a:r>
          </a:p>
          <a:p>
            <a:r>
              <a:rPr lang="en-US" sz="2400" b="0" i="0" u="none" strike="noStrike" baseline="0" dirty="0">
                <a:solidFill>
                  <a:srgbClr val="000000"/>
                </a:solidFill>
                <a:latin typeface="PxwhpkYjvmpsAdvTT5ada87cc"/>
              </a:rPr>
              <a:t>A dual-mode device is an integrated circuit that includes both a standard Bluetooth radio and a BLE radio, each mode operates separately, not at the same time, though they can share an antenna. </a:t>
            </a:r>
          </a:p>
          <a:p>
            <a:r>
              <a:rPr lang="en-US" sz="2400" b="0" i="0" u="none" strike="noStrike" baseline="0" dirty="0">
                <a:solidFill>
                  <a:srgbClr val="000000"/>
                </a:solidFill>
                <a:latin typeface="PxwhpkYjvmpsAdvTT5ada87cc"/>
              </a:rPr>
              <a:t>Several vendors offer dual mode chips, such as Broadcom, CSR, EM Microelectronics, Nordic Semiconductor, and Texas Instruments. </a:t>
            </a:r>
          </a:p>
          <a:p>
            <a:r>
              <a:rPr lang="en-US" sz="2400" b="0" i="0" u="none" strike="noStrike" baseline="0" dirty="0">
                <a:solidFill>
                  <a:srgbClr val="000000"/>
                </a:solidFill>
                <a:latin typeface="PxwhpkYjvmpsAdvTT5ada87cc"/>
              </a:rPr>
              <a:t>Complete modules also are available </a:t>
            </a:r>
            <a:r>
              <a:rPr lang="en-US" sz="2400" b="0" i="0" u="none" strike="noStrike" baseline="0">
                <a:solidFill>
                  <a:srgbClr val="000000"/>
                </a:solidFill>
                <a:latin typeface="PxwhpkYjvmpsAdvTT5ada87cc"/>
              </a:rPr>
              <a:t>from connect Blue </a:t>
            </a:r>
            <a:r>
              <a:rPr lang="en-US" sz="2400" b="0" i="0" u="none" strike="noStrike" baseline="0" dirty="0">
                <a:solidFill>
                  <a:srgbClr val="000000"/>
                </a:solidFill>
                <a:latin typeface="PxwhpkYjvmpsAdvTT5ada87cc"/>
              </a:rPr>
              <a:t>(</a:t>
            </a:r>
            <a:r>
              <a:rPr lang="en-US" sz="2400" b="0" i="0" u="none" strike="noStrike" baseline="0" dirty="0" err="1">
                <a:solidFill>
                  <a:srgbClr val="000000"/>
                </a:solidFill>
                <a:latin typeface="PxwhpkYjvmpsAdvTT5ada87cc"/>
              </a:rPr>
              <a:t>Frenzel</a:t>
            </a:r>
            <a:r>
              <a:rPr lang="en-US" sz="2400" b="0" i="0" u="none" strike="noStrike" baseline="0" dirty="0">
                <a:solidFill>
                  <a:srgbClr val="000000"/>
                </a:solidFill>
                <a:latin typeface="PxwhpkYjvmpsAdvTT5ada87cc"/>
              </a:rPr>
              <a:t> </a:t>
            </a:r>
            <a:r>
              <a:rPr lang="en-US" sz="2400" b="0" i="0" u="none" strike="noStrike" baseline="0" dirty="0">
                <a:solidFill>
                  <a:srgbClr val="0000FF"/>
                </a:solidFill>
                <a:latin typeface="PxwhpkYjvmpsAdvTT5ada87cc"/>
              </a:rPr>
              <a:t>2012</a:t>
            </a:r>
            <a:r>
              <a:rPr lang="en-US" sz="2400" b="0" i="0" u="none" strike="noStrike" baseline="0" dirty="0">
                <a:solidFill>
                  <a:srgbClr val="000000"/>
                </a:solidFill>
                <a:latin typeface="PxwhpkYjvmpsAdvTT5ada87cc"/>
              </a:rPr>
              <a:t>). </a:t>
            </a:r>
            <a:endParaRPr lang="en-US" sz="2400" dirty="0"/>
          </a:p>
        </p:txBody>
      </p:sp>
    </p:spTree>
    <p:extLst>
      <p:ext uri="{BB962C8B-B14F-4D97-AF65-F5344CB8AC3E}">
        <p14:creationId xmlns:p14="http://schemas.microsoft.com/office/powerpoint/2010/main" xmlns="" val="42154793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latin typeface="Calibri" pitchFamily="34" charset="0"/>
              </a:rPr>
              <a:t>Z-Wave</a:t>
            </a:r>
            <a:endParaRPr lang="en-US" sz="3200" b="1" dirty="0">
              <a:solidFill>
                <a:srgbClr val="FF0000"/>
              </a:solidFill>
            </a:endParaRPr>
          </a:p>
        </p:txBody>
      </p:sp>
      <p:sp>
        <p:nvSpPr>
          <p:cNvPr id="184323" name="Rectangle 3"/>
          <p:cNvSpPr>
            <a:spLocks noGrp="1" noChangeArrowheads="1"/>
          </p:cNvSpPr>
          <p:nvPr>
            <p:ph type="body" idx="1"/>
          </p:nvPr>
        </p:nvSpPr>
        <p:spPr>
          <a:xfrm>
            <a:off x="1676400" y="1143000"/>
            <a:ext cx="8763000" cy="5486400"/>
          </a:xfrm>
        </p:spPr>
        <p:txBody>
          <a:bodyPr>
            <a:normAutofit fontScale="92500" lnSpcReduction="10000"/>
          </a:bodyPr>
          <a:lstStyle/>
          <a:p>
            <a:pPr algn="l"/>
            <a:r>
              <a:rPr lang="en-US" sz="2600" b="0" i="0" u="none" strike="noStrike" baseline="0" dirty="0">
                <a:solidFill>
                  <a:srgbClr val="000000"/>
                </a:solidFill>
              </a:rPr>
              <a:t>Z-Wave, a proprietary technology developed by </a:t>
            </a:r>
            <a:r>
              <a:rPr lang="en-US" sz="2600" b="0" i="0" u="none" strike="noStrike" baseline="0" dirty="0" err="1">
                <a:solidFill>
                  <a:srgbClr val="000000"/>
                </a:solidFill>
              </a:rPr>
              <a:t>Zensys</a:t>
            </a:r>
            <a:r>
              <a:rPr lang="en-US" sz="2600" b="0" i="0" u="none" strike="noStrike" baseline="0" dirty="0">
                <a:solidFill>
                  <a:srgbClr val="000000"/>
                </a:solidFill>
              </a:rPr>
              <a:t> A/S of Denmark, is focusing exclusively on the residential market (</a:t>
            </a:r>
            <a:r>
              <a:rPr lang="en-US" sz="2600" b="0" i="0" u="none" strike="noStrike" baseline="0" dirty="0" err="1">
                <a:solidFill>
                  <a:srgbClr val="000000"/>
                </a:solidFill>
              </a:rPr>
              <a:t>Reinisch</a:t>
            </a:r>
            <a:r>
              <a:rPr lang="en-US" sz="2600" b="0" i="0" u="none" strike="noStrike" baseline="0" dirty="0">
                <a:solidFill>
                  <a:srgbClr val="000000"/>
                </a:solidFill>
              </a:rPr>
              <a:t> et al. </a:t>
            </a:r>
            <a:r>
              <a:rPr lang="en-US" sz="2600" b="0" i="0" u="none" strike="noStrike" baseline="0" dirty="0">
                <a:solidFill>
                  <a:srgbClr val="0000FF"/>
                </a:solidFill>
              </a:rPr>
              <a:t>2007</a:t>
            </a:r>
            <a:r>
              <a:rPr lang="en-US" sz="2600" b="0" i="0" u="none" strike="noStrike" baseline="0" dirty="0">
                <a:solidFill>
                  <a:srgbClr val="000000"/>
                </a:solidFill>
              </a:rPr>
              <a:t>; Z-Wave Alliance </a:t>
            </a:r>
            <a:r>
              <a:rPr lang="en-US" sz="2600" b="0" i="0" u="none" strike="noStrike" baseline="0" dirty="0">
                <a:solidFill>
                  <a:srgbClr val="0000FF"/>
                </a:solidFill>
              </a:rPr>
              <a:t>2012</a:t>
            </a:r>
            <a:r>
              <a:rPr lang="en-US" sz="2600" b="0" i="0" u="none" strike="noStrike" baseline="0" dirty="0">
                <a:solidFill>
                  <a:srgbClr val="000000"/>
                </a:solidFill>
              </a:rPr>
              <a:t>). </a:t>
            </a:r>
          </a:p>
          <a:p>
            <a:pPr algn="l"/>
            <a:r>
              <a:rPr lang="en-US" sz="2600" b="0" i="0" u="none" strike="noStrike" baseline="0" dirty="0">
                <a:solidFill>
                  <a:srgbClr val="000000"/>
                </a:solidFill>
              </a:rPr>
              <a:t>The two wireless networking standards, Z-Wave and ZigBee, are competing to become the standard for automated home control.</a:t>
            </a:r>
            <a:endParaRPr lang="en-US" sz="2600" dirty="0"/>
          </a:p>
          <a:p>
            <a:pPr algn="just"/>
            <a:r>
              <a:rPr lang="en-US" dirty="0"/>
              <a:t>Z-Wave is a wireless communications protocol used primarily for home automation.</a:t>
            </a:r>
          </a:p>
          <a:p>
            <a:pPr algn="just"/>
            <a:r>
              <a:rPr lang="en-US" dirty="0"/>
              <a:t>It is a mesh network using low-energy radio waves to communicate from appliance to appliance</a:t>
            </a:r>
          </a:p>
          <a:p>
            <a:r>
              <a:rPr lang="en-US" dirty="0"/>
              <a:t>Allowing for wireless control of residential appliances and other devices, such as lighting control, security systems, thermostats, windows, locks and garage door openers.</a:t>
            </a:r>
          </a:p>
          <a:p>
            <a:r>
              <a:rPr lang="en-US" dirty="0"/>
              <a:t>Z-Wave system can be controlled via the Internet from a smart phone, tablet or computer, and locally through a smart speaker.</a:t>
            </a:r>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77</a:t>
            </a:fld>
            <a:endParaRPr lang="en-US"/>
          </a:p>
        </p:txBody>
      </p:sp>
    </p:spTree>
  </p:cSld>
  <p:clrMapOvr>
    <a:masterClrMapping/>
  </p:clrMapOvr>
  <p:transition>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rPr>
              <a:t>Interoperability of Z-wave</a:t>
            </a:r>
          </a:p>
        </p:txBody>
      </p:sp>
      <p:sp>
        <p:nvSpPr>
          <p:cNvPr id="184323" name="Rectangle 3"/>
          <p:cNvSpPr>
            <a:spLocks noGrp="1" noChangeArrowheads="1"/>
          </p:cNvSpPr>
          <p:nvPr>
            <p:ph type="body" idx="1"/>
          </p:nvPr>
        </p:nvSpPr>
        <p:spPr>
          <a:xfrm>
            <a:off x="1676400" y="1143000"/>
            <a:ext cx="8763000" cy="5486400"/>
          </a:xfrm>
        </p:spPr>
        <p:txBody>
          <a:bodyPr>
            <a:normAutofit/>
          </a:bodyPr>
          <a:lstStyle/>
          <a:p>
            <a:pPr algn="just"/>
            <a:r>
              <a:rPr lang="en-US" dirty="0"/>
              <a:t>Z-Wave's interoperability at the application layer ensures that devices can share information and allows all Z-Wave hardware and software to work together.</a:t>
            </a:r>
          </a:p>
          <a:p>
            <a:pPr algn="just"/>
            <a:r>
              <a:rPr lang="en-US" dirty="0"/>
              <a:t>Its wireless mesh networking technology enables any node to talk to adjacent nodes directly or indirectly, controlling any additional nodes.</a:t>
            </a:r>
          </a:p>
          <a:p>
            <a:pPr algn="just"/>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78</a:t>
            </a:fld>
            <a:endParaRPr lang="en-US"/>
          </a:p>
        </p:txBody>
      </p:sp>
    </p:spTree>
  </p:cSld>
  <p:clrMapOvr>
    <a:masterClrMapping/>
  </p:clrMapOvr>
  <p:transition>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01D4BB-548D-44D6-80BD-65D390A7CF6C}"/>
              </a:ext>
            </a:extLst>
          </p:cNvPr>
          <p:cNvSpPr>
            <a:spLocks noGrp="1"/>
          </p:cNvSpPr>
          <p:nvPr>
            <p:ph type="title"/>
          </p:nvPr>
        </p:nvSpPr>
        <p:spPr/>
        <p:txBody>
          <a:bodyPr/>
          <a:lstStyle/>
          <a:p>
            <a:pPr algn="ctr"/>
            <a:r>
              <a:rPr lang="en-US" b="1" dirty="0">
                <a:solidFill>
                  <a:srgbClr val="FF0000"/>
                </a:solidFill>
              </a:rPr>
              <a:t>Z Wave for Home Control</a:t>
            </a:r>
          </a:p>
        </p:txBody>
      </p:sp>
      <p:pic>
        <p:nvPicPr>
          <p:cNvPr id="5" name="Picture 4">
            <a:extLst>
              <a:ext uri="{FF2B5EF4-FFF2-40B4-BE49-F238E27FC236}">
                <a16:creationId xmlns:a16="http://schemas.microsoft.com/office/drawing/2014/main" xmlns="" id="{8598BCE3-1EAE-49DF-AE01-5D7C055FAC67}"/>
              </a:ext>
            </a:extLst>
          </p:cNvPr>
          <p:cNvPicPr>
            <a:picLocks noChangeAspect="1"/>
          </p:cNvPicPr>
          <p:nvPr/>
        </p:nvPicPr>
        <p:blipFill rotWithShape="1">
          <a:blip r:embed="rId2" cstate="print"/>
          <a:srcRect l="17192" t="24641" r="29961" b="15471"/>
          <a:stretch/>
        </p:blipFill>
        <p:spPr>
          <a:xfrm>
            <a:off x="2096086" y="1690688"/>
            <a:ext cx="6443003" cy="4105202"/>
          </a:xfrm>
          <a:prstGeom prst="rect">
            <a:avLst/>
          </a:prstGeom>
        </p:spPr>
      </p:pic>
    </p:spTree>
    <p:extLst>
      <p:ext uri="{BB962C8B-B14F-4D97-AF65-F5344CB8AC3E}">
        <p14:creationId xmlns:p14="http://schemas.microsoft.com/office/powerpoint/2010/main" xmlns="" val="1826313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793" y="191706"/>
            <a:ext cx="10515600" cy="1069536"/>
          </a:xfrm>
        </p:spPr>
        <p:txBody>
          <a:bodyPr/>
          <a:lstStyle/>
          <a:p>
            <a:pPr algn="ctr"/>
            <a:r>
              <a:rPr lang="en-US" b="1" dirty="0">
                <a:solidFill>
                  <a:srgbClr val="FF0000"/>
                </a:solidFill>
              </a:rPr>
              <a:t>Wireless Sensor Network Protocol Stack</a:t>
            </a:r>
            <a:endParaRPr lang="en-IN" dirty="0">
              <a:solidFill>
                <a:srgbClr val="FF0000"/>
              </a:solidFill>
            </a:endParaRPr>
          </a:p>
        </p:txBody>
      </p:sp>
      <p:sp>
        <p:nvSpPr>
          <p:cNvPr id="3" name="Content Placeholder 2"/>
          <p:cNvSpPr>
            <a:spLocks noGrp="1"/>
          </p:cNvSpPr>
          <p:nvPr>
            <p:ph idx="1"/>
          </p:nvPr>
        </p:nvSpPr>
        <p:spPr>
          <a:xfrm>
            <a:off x="838200" y="1358537"/>
            <a:ext cx="10515600" cy="5264332"/>
          </a:xfrm>
        </p:spPr>
        <p:txBody>
          <a:bodyPr>
            <a:normAutofit fontScale="70000" lnSpcReduction="20000"/>
          </a:bodyPr>
          <a:lstStyle/>
          <a:p>
            <a:r>
              <a:rPr lang="en-US" dirty="0"/>
              <a:t>Several considerations must be taken when developing protocols for wireless sensor networks. Traditional thinking where the focus is on quality of service is somehow revised. </a:t>
            </a:r>
            <a:endParaRPr lang="en-US" dirty="0" smtClean="0"/>
          </a:p>
          <a:p>
            <a:r>
              <a:rPr lang="en-US" dirty="0" smtClean="0"/>
              <a:t>In </a:t>
            </a:r>
            <a:r>
              <a:rPr lang="en-US" dirty="0"/>
              <a:t>WSNs, </a:t>
            </a:r>
            <a:r>
              <a:rPr lang="en-US" dirty="0" err="1"/>
              <a:t>QoS</a:t>
            </a:r>
            <a:r>
              <a:rPr lang="en-US" dirty="0"/>
              <a:t> is compromised to conserve energy and preserve the life of the network. Concern must be accorded at every level of the protocol stack to conserve energy, and to allow individual nodes to reconfigure the network and modify their set of tasks according to the resources available. </a:t>
            </a:r>
            <a:endParaRPr lang="en-US" dirty="0" smtClean="0"/>
          </a:p>
          <a:p>
            <a:r>
              <a:rPr lang="en-US" dirty="0" smtClean="0"/>
              <a:t>The </a:t>
            </a:r>
            <a:r>
              <a:rPr lang="en-US" dirty="0"/>
              <a:t>protocol stack for WSNs consists of five standard protocol layers trimmed to satisfy typical sensors features, namely, application layer, transport layer, network layer, data-link layer, and physical layer. </a:t>
            </a:r>
            <a:endParaRPr lang="en-US" dirty="0" smtClean="0"/>
          </a:p>
          <a:p>
            <a:r>
              <a:rPr lang="en-US" dirty="0" smtClean="0"/>
              <a:t>These </a:t>
            </a:r>
            <a:r>
              <a:rPr lang="en-US" dirty="0"/>
              <a:t>layers address network dynamics and energy efficiency. Functions such as localization, coverage, storage, synchronization, security, and data aggregation and compression are network services that enable proper sensors functioning. </a:t>
            </a:r>
            <a:endParaRPr lang="en-US" dirty="0" smtClean="0"/>
          </a:p>
          <a:p>
            <a:r>
              <a:rPr lang="en-US" dirty="0" smtClean="0"/>
              <a:t>Implementation </a:t>
            </a:r>
            <a:r>
              <a:rPr lang="en-US" dirty="0"/>
              <a:t>of WSNs protocols at different layers in the protocol stack aims at minimizing energy consumption, and </a:t>
            </a:r>
            <a:r>
              <a:rPr lang="en-US" dirty="0" smtClean="0"/>
              <a:t>end-to-end Congestion </a:t>
            </a:r>
            <a:r>
              <a:rPr lang="en-US" dirty="0"/>
              <a:t>control: end-to-end delay, and maintaining system efficiency. Traditional networking protocols are not designed to meet these WSNs requirements, hence, new energy-efficient protocols have been proposed for all layers of the protocol stack. </a:t>
            </a:r>
            <a:endParaRPr lang="en-US" dirty="0" smtClean="0"/>
          </a:p>
          <a:p>
            <a:r>
              <a:rPr lang="en-US" dirty="0" smtClean="0"/>
              <a:t>These </a:t>
            </a:r>
            <a:r>
              <a:rPr lang="en-US" dirty="0"/>
              <a:t>protocols employ cross-layer optimization by supporting interactions across the protocol layers. Specifically, protocol state information at a particular layer is shared across all the layers to meet the specific requirements of the WSN.</a:t>
            </a:r>
            <a:endParaRPr lang="en-IN" dirty="0"/>
          </a:p>
        </p:txBody>
      </p:sp>
    </p:spTree>
    <p:extLst>
      <p:ext uri="{BB962C8B-B14F-4D97-AF65-F5344CB8AC3E}">
        <p14:creationId xmlns:p14="http://schemas.microsoft.com/office/powerpoint/2010/main" xmlns="" val="35633109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latin typeface="Calibri" pitchFamily="34" charset="0"/>
              </a:rPr>
              <a:t>Technical Features of Z-Wave</a:t>
            </a:r>
            <a:endParaRPr lang="en-US" sz="3200" b="1" dirty="0">
              <a:solidFill>
                <a:srgbClr val="FF0000"/>
              </a:solidFill>
            </a:endParaRPr>
          </a:p>
        </p:txBody>
      </p:sp>
      <p:sp>
        <p:nvSpPr>
          <p:cNvPr id="184323" name="Rectangle 3"/>
          <p:cNvSpPr>
            <a:spLocks noGrp="1" noChangeArrowheads="1"/>
          </p:cNvSpPr>
          <p:nvPr>
            <p:ph type="body" idx="1"/>
          </p:nvPr>
        </p:nvSpPr>
        <p:spPr>
          <a:xfrm>
            <a:off x="1676400" y="914400"/>
            <a:ext cx="8763000" cy="5715000"/>
          </a:xfrm>
        </p:spPr>
        <p:txBody>
          <a:bodyPr>
            <a:normAutofit lnSpcReduction="10000"/>
          </a:bodyPr>
          <a:lstStyle/>
          <a:p>
            <a:pPr algn="just"/>
            <a:r>
              <a:rPr lang="en-US" dirty="0"/>
              <a:t>Z Wave is designed to provide reliable, low-latency transmission of small data packets at data rates up to 100kbit/s</a:t>
            </a:r>
          </a:p>
          <a:p>
            <a:pPr algn="just"/>
            <a:r>
              <a:rPr lang="en-US" dirty="0"/>
              <a:t>Z-Wave uses the unlicensed industrial, scientific, and medical ISM band. It operates at 868.42 MHz in Europe, at 908.42 MHz in the North America and uses other frequencies in other countries depending on their regulations.</a:t>
            </a:r>
          </a:p>
          <a:p>
            <a:pPr algn="just"/>
            <a:r>
              <a:rPr lang="en-US" dirty="0"/>
              <a:t>Z-Wave uses a source-routed mesh network architecture.</a:t>
            </a:r>
          </a:p>
          <a:p>
            <a:pPr algn="just"/>
            <a:r>
              <a:rPr lang="en-US" dirty="0"/>
              <a:t>Mesh networks are also known as wireless ad hoc networks.</a:t>
            </a:r>
          </a:p>
          <a:p>
            <a:pPr algn="just"/>
            <a:r>
              <a:rPr lang="en-US" dirty="0"/>
              <a:t>In such networks, devices use the wireless channel to send control messages which are then relayed by neighboring devices in a wave-like fashion.</a:t>
            </a:r>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80</a:t>
            </a:fld>
            <a:endParaRPr lang="en-US"/>
          </a:p>
        </p:txBody>
      </p:sp>
    </p:spTree>
  </p:cSld>
  <p:clrMapOvr>
    <a:masterClrMapping/>
  </p:clrMapOvr>
  <p:transition>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type="body" idx="1"/>
          </p:nvPr>
        </p:nvSpPr>
        <p:spPr>
          <a:xfrm>
            <a:off x="1676400" y="304800"/>
            <a:ext cx="8763000" cy="6324600"/>
          </a:xfrm>
        </p:spPr>
        <p:txBody>
          <a:bodyPr>
            <a:normAutofit lnSpcReduction="10000"/>
          </a:bodyPr>
          <a:lstStyle/>
          <a:p>
            <a:pPr algn="just"/>
            <a:r>
              <a:rPr lang="en-US" dirty="0"/>
              <a:t>Each Z-Wave network is identified by a Network ID, and each device is further identified by a Node ID.</a:t>
            </a:r>
          </a:p>
          <a:p>
            <a:pPr algn="just"/>
            <a:r>
              <a:rPr lang="en-US" dirty="0"/>
              <a:t>The Network ID has a length of 4 bytes (32 bits) and is assigned to each device, by the primary controller.</a:t>
            </a:r>
          </a:p>
          <a:p>
            <a:pPr algn="just"/>
            <a:r>
              <a:rPr lang="en-US" dirty="0"/>
              <a:t>The Node ID has a length of 1 byte (8 bits) and must be unique in its network.</a:t>
            </a:r>
          </a:p>
          <a:p>
            <a:pPr algn="just"/>
            <a:r>
              <a:rPr lang="en-US" dirty="0"/>
              <a:t>On November 17, 2016, the Z-Wave Alliance announced stronger security standards for devices receiving Z-Wave Certification as of April 2, 2017, Known as Security 2 .</a:t>
            </a:r>
          </a:p>
          <a:p>
            <a:pPr algn="just"/>
            <a:r>
              <a:rPr lang="en-US" dirty="0"/>
              <a:t>It shores up encryption standards for transmissions between nodes, and mandates new pairing procedures for each device, with unique PIN or QR codes on each device.</a:t>
            </a:r>
          </a:p>
          <a:p>
            <a:pPr algn="just"/>
            <a:r>
              <a:rPr lang="en-US" dirty="0"/>
              <a:t>Z-Wave has a long open-air operating range at 90 meter (outdoor) and 24+ meter(indoor).</a:t>
            </a:r>
          </a:p>
          <a:p>
            <a:pPr algn="just"/>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81</a:t>
            </a:fld>
            <a:endParaRPr lang="en-US"/>
          </a:p>
        </p:txBody>
      </p:sp>
    </p:spTree>
  </p:cSld>
  <p:clrMapOvr>
    <a:masterClrMapping/>
  </p:clrMapOvr>
  <p:transition>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FECAF99-65B0-4312-A9DF-284BDBD11745}"/>
              </a:ext>
            </a:extLst>
          </p:cNvPr>
          <p:cNvSpPr>
            <a:spLocks noGrp="1"/>
          </p:cNvSpPr>
          <p:nvPr>
            <p:ph idx="1"/>
          </p:nvPr>
        </p:nvSpPr>
        <p:spPr>
          <a:xfrm>
            <a:off x="838200" y="649356"/>
            <a:ext cx="10515600" cy="5877567"/>
          </a:xfrm>
        </p:spPr>
        <p:txBody>
          <a:bodyPr>
            <a:noAutofit/>
          </a:bodyPr>
          <a:lstStyle/>
          <a:p>
            <a:pPr algn="l"/>
            <a:r>
              <a:rPr lang="en-US" sz="1800" b="1" i="0" u="none" strike="noStrike" baseline="0" dirty="0">
                <a:latin typeface="PxwhpkYjvmpsAdvTT5ada87cc"/>
              </a:rPr>
              <a:t>Z-Wave de</a:t>
            </a:r>
            <a:r>
              <a:rPr lang="en-US" sz="1800" b="1" i="0" u="none" strike="noStrike" baseline="0" dirty="0">
                <a:latin typeface="MrgwysNqlnylAdvTT5ada87cc+fb"/>
              </a:rPr>
              <a:t>fi</a:t>
            </a:r>
            <a:r>
              <a:rPr lang="en-US" sz="1800" b="1" i="0" u="none" strike="noStrike" baseline="0" dirty="0">
                <a:latin typeface="PxwhpkYjvmpsAdvTT5ada87cc"/>
              </a:rPr>
              <a:t>nes two types of devices, controllers and slaves. </a:t>
            </a:r>
          </a:p>
          <a:p>
            <a:pPr algn="l"/>
            <a:r>
              <a:rPr lang="en-US" sz="1800" b="1" i="0" u="none" strike="noStrike" baseline="0" dirty="0">
                <a:latin typeface="PxwhpkYjvmpsAdvTT5ada87cc"/>
              </a:rPr>
              <a:t>Controller's poll or send commands to the slaves, which reply to the controllers or execute the commands.</a:t>
            </a:r>
          </a:p>
          <a:p>
            <a:pPr algn="l"/>
            <a:r>
              <a:rPr lang="en-US" sz="1800" b="1" i="0" u="none" strike="noStrike" baseline="0" dirty="0">
                <a:latin typeface="PxwhpkYjvmpsAdvTT5ada87cc"/>
              </a:rPr>
              <a:t>The Z-Wave routing layer performs routing based on a source routing approach. </a:t>
            </a:r>
          </a:p>
          <a:p>
            <a:pPr algn="l"/>
            <a:r>
              <a:rPr lang="en-US" sz="1800" b="1" i="0" u="none" strike="noStrike" baseline="0" dirty="0">
                <a:latin typeface="PxwhpkYjvmpsAdvTT5ada87cc"/>
              </a:rPr>
              <a:t>When a controller transmits a packet, it includes the path to be followed in the packet. A packet can be transmitted over up to four hops, which is suf</a:t>
            </a:r>
            <a:r>
              <a:rPr lang="en-US" sz="1800" b="1" i="0" u="none" strike="noStrike" baseline="0" dirty="0">
                <a:latin typeface="MrgwysNqlnylAdvTT5ada87cc+fb"/>
              </a:rPr>
              <a:t>fi</a:t>
            </a:r>
            <a:r>
              <a:rPr lang="en-US" sz="1800" b="1" i="0" u="none" strike="noStrike" baseline="0" dirty="0">
                <a:latin typeface="PxwhpkYjvmpsAdvTT5ada87cc"/>
              </a:rPr>
              <a:t>cient in a residential scenario and hard-limits the source routing packet overhead.</a:t>
            </a:r>
          </a:p>
          <a:p>
            <a:pPr algn="l"/>
            <a:r>
              <a:rPr lang="en-US" sz="1800" b="1" i="0" u="none" strike="noStrike" baseline="0" dirty="0">
                <a:latin typeface="PxwhpkYjvmpsAdvTT5ada87cc"/>
              </a:rPr>
              <a:t>A controller maintains a table that represents the full topology of the network.</a:t>
            </a:r>
          </a:p>
          <a:p>
            <a:pPr algn="l"/>
            <a:r>
              <a:rPr lang="en-US" sz="1800" b="1" i="0" u="none" strike="noStrike" baseline="0" dirty="0">
                <a:latin typeface="PxwhpkYjvmpsAdvTT5ada87cc"/>
              </a:rPr>
              <a:t>A portable controller (e.g., a remote control) tries </a:t>
            </a:r>
            <a:r>
              <a:rPr lang="en-US" sz="1800" b="1" i="0" u="none" strike="noStrike" baseline="0" dirty="0">
                <a:latin typeface="MrgwysNqlnylAdvTT5ada87cc+fb"/>
              </a:rPr>
              <a:t>fi</a:t>
            </a:r>
            <a:r>
              <a:rPr lang="en-US" sz="1800" b="1" i="0" u="none" strike="noStrike" baseline="0" dirty="0">
                <a:latin typeface="PxwhpkYjvmpsAdvTT5ada87cc"/>
              </a:rPr>
              <a:t>rst to reach the destination via direct transmission; if that option fails, the controller estimates its location and calculates the best route to the destination.</a:t>
            </a:r>
          </a:p>
          <a:p>
            <a:pPr algn="l"/>
            <a:r>
              <a:rPr lang="en-US" sz="1800" b="1" i="0" u="none" strike="noStrike" baseline="0" dirty="0">
                <a:latin typeface="PxwhpkYjvmpsAdvTT5ada87cc"/>
              </a:rPr>
              <a:t> Slaves may act as routers, routing slaves store static routes (typically toward controllers) and are allowed to send messages to other nodes without being requested to do so. </a:t>
            </a:r>
          </a:p>
          <a:p>
            <a:pPr algn="l"/>
            <a:r>
              <a:rPr lang="en-US" sz="1800" b="1" i="0" u="none" strike="noStrike" baseline="0" dirty="0">
                <a:latin typeface="PxwhpkYjvmpsAdvTT5ada87cc"/>
              </a:rPr>
              <a:t>Slaves are suitable to be monitoring sensors where the delay contributed by polling is acceptable, as well as for actuators that perform actions in response to activation commands.</a:t>
            </a:r>
          </a:p>
          <a:p>
            <a:pPr algn="l"/>
            <a:r>
              <a:rPr lang="en-US" sz="1800" b="1" i="0" u="none" strike="noStrike" baseline="0" dirty="0">
                <a:latin typeface="PxwhpkYjvmpsAdvTT5ada87cc"/>
              </a:rPr>
              <a:t> Routing slaves are used for time critical and non solicited transmission applications such as alarm activation.</a:t>
            </a:r>
            <a:endParaRPr lang="en-US" sz="1800" b="1" dirty="0"/>
          </a:p>
        </p:txBody>
      </p:sp>
    </p:spTree>
    <p:extLst>
      <p:ext uri="{BB962C8B-B14F-4D97-AF65-F5344CB8AC3E}">
        <p14:creationId xmlns:p14="http://schemas.microsoft.com/office/powerpoint/2010/main" xmlns="" val="253342544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latin typeface="Calibri" pitchFamily="34" charset="0"/>
              </a:rPr>
              <a:t>Insteon</a:t>
            </a:r>
          </a:p>
        </p:txBody>
      </p:sp>
      <p:sp>
        <p:nvSpPr>
          <p:cNvPr id="184323" name="Rectangle 3"/>
          <p:cNvSpPr>
            <a:spLocks noGrp="1" noChangeArrowheads="1"/>
          </p:cNvSpPr>
          <p:nvPr>
            <p:ph type="body" idx="1"/>
          </p:nvPr>
        </p:nvSpPr>
        <p:spPr>
          <a:xfrm>
            <a:off x="1676400" y="1143000"/>
            <a:ext cx="8763000" cy="5486400"/>
          </a:xfrm>
        </p:spPr>
        <p:txBody>
          <a:bodyPr>
            <a:normAutofit/>
          </a:bodyPr>
          <a:lstStyle/>
          <a:p>
            <a:pPr algn="just"/>
            <a:r>
              <a:rPr lang="en-US" dirty="0"/>
              <a:t>Insteon is the network technology that brings fast, reliable and affordable automation to your home. </a:t>
            </a:r>
          </a:p>
          <a:p>
            <a:pPr algn="just"/>
            <a:r>
              <a:rPr lang="en-US" dirty="0"/>
              <a:t>It enables light switches, lights, thermostats, leak sensors, remote controls, motion sensors, and other electrically powered devices to interoperate through power lines, radio frequency (RF) communications, or both.</a:t>
            </a:r>
          </a:p>
          <a:p>
            <a:pPr algn="just"/>
            <a:r>
              <a:rPr lang="en-US" dirty="0"/>
              <a:t>It employs a dual-mesh networking topology in which all devices are peers and each device independently transmits, receives, and repeats messages.</a:t>
            </a:r>
          </a:p>
          <a:p>
            <a:pPr algn="just"/>
            <a:r>
              <a:rPr lang="en-US" dirty="0"/>
              <a:t>Like other home automation systems, it has been associated with the Internet of Things.</a:t>
            </a:r>
          </a:p>
          <a:p>
            <a:pPr algn="just"/>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83</a:t>
            </a:fld>
            <a:endParaRPr lang="en-US"/>
          </a:p>
        </p:txBody>
      </p:sp>
    </p:spTree>
  </p:cSld>
  <p:clrMapOvr>
    <a:masterClrMapping/>
  </p:clrMapOvr>
  <p:transition>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type="body" idx="1"/>
          </p:nvPr>
        </p:nvSpPr>
        <p:spPr>
          <a:xfrm>
            <a:off x="1676400" y="1143000"/>
            <a:ext cx="8763000" cy="5486400"/>
          </a:xfrm>
        </p:spPr>
        <p:txBody>
          <a:bodyPr>
            <a:normAutofit/>
          </a:bodyPr>
          <a:lstStyle/>
          <a:p>
            <a:pPr algn="just"/>
            <a:r>
              <a:rPr lang="en-US" dirty="0"/>
              <a:t>Every message received by an Insteon compatible device undergoes error detection and correction and is then retransmitted to improve reliability.</a:t>
            </a:r>
          </a:p>
          <a:p>
            <a:pPr algn="just"/>
            <a:r>
              <a:rPr lang="en-US" dirty="0"/>
              <a:t>All devices retransmit the same message simultaneously so that message transmissions are synchronous to the power line frequency, thus preserving the integrity of the message while strengthening the signal on the power line and erasing RF dead zones. </a:t>
            </a:r>
          </a:p>
          <a:p>
            <a:pPr algn="just"/>
            <a:r>
              <a:rPr lang="en-US" dirty="0" err="1"/>
              <a:t>Insteon</a:t>
            </a:r>
            <a:r>
              <a:rPr lang="en-US" dirty="0"/>
              <a:t> power line messaging uses phase-shift keying. Insteon RF messaging uses frequency-shift keying.</a:t>
            </a:r>
          </a:p>
          <a:p>
            <a:pPr algn="just"/>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84</a:t>
            </a:fld>
            <a:endParaRPr lang="en-US"/>
          </a:p>
        </p:txBody>
      </p:sp>
      <p:sp>
        <p:nvSpPr>
          <p:cNvPr id="5" name="TextBox 4"/>
          <p:cNvSpPr txBox="1"/>
          <p:nvPr/>
        </p:nvSpPr>
        <p:spPr>
          <a:xfrm>
            <a:off x="2057400" y="533401"/>
            <a:ext cx="6705600" cy="584775"/>
          </a:xfrm>
          <a:prstGeom prst="rect">
            <a:avLst/>
          </a:prstGeom>
          <a:noFill/>
        </p:spPr>
        <p:txBody>
          <a:bodyPr wrap="square" rtlCol="0">
            <a:spAutoFit/>
          </a:bodyPr>
          <a:lstStyle/>
          <a:p>
            <a:pPr algn="ctr"/>
            <a:r>
              <a:rPr lang="en-US" sz="3200" b="1" dirty="0">
                <a:solidFill>
                  <a:srgbClr val="FF0000"/>
                </a:solidFill>
              </a:rPr>
              <a:t>Protocol for Insteon</a:t>
            </a:r>
          </a:p>
        </p:txBody>
      </p:sp>
    </p:spTree>
  </p:cSld>
  <p:clrMapOvr>
    <a:masterClrMapping/>
  </p:clrMapOvr>
  <p:transition>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latin typeface="Calibri" pitchFamily="34" charset="0"/>
              </a:rPr>
              <a:t>Network Topology for Insteon</a:t>
            </a:r>
            <a:endParaRPr lang="en-US" sz="3200" b="1" dirty="0">
              <a:solidFill>
                <a:srgbClr val="FF0000"/>
              </a:solidFill>
            </a:endParaRPr>
          </a:p>
        </p:txBody>
      </p:sp>
      <p:sp>
        <p:nvSpPr>
          <p:cNvPr id="184323" name="Rectangle 3"/>
          <p:cNvSpPr>
            <a:spLocks noGrp="1" noChangeArrowheads="1"/>
          </p:cNvSpPr>
          <p:nvPr>
            <p:ph type="body" idx="1"/>
          </p:nvPr>
        </p:nvSpPr>
        <p:spPr>
          <a:xfrm>
            <a:off x="1676400" y="1143000"/>
            <a:ext cx="8763000" cy="5486400"/>
          </a:xfrm>
        </p:spPr>
        <p:txBody>
          <a:bodyPr>
            <a:normAutofit lnSpcReduction="10000"/>
          </a:bodyPr>
          <a:lstStyle/>
          <a:p>
            <a:pPr algn="just"/>
            <a:r>
              <a:rPr lang="en-US" dirty="0"/>
              <a:t>Insteon is an integrated dual-mesh (formerly referred to as "dual-band") network that combines wireless radio frequency (RF) and a building's existing electrical wiring. The electrical wiring becomes a backup transmission medium in the event of RF/wireless interference. Conversely, RF/wireless becomes a backup transmission medium in the event of power line interference.</a:t>
            </a:r>
          </a:p>
          <a:p>
            <a:pPr algn="just"/>
            <a:r>
              <a:rPr lang="en-US" dirty="0"/>
              <a:t>As a peer-to-peer network, devices do not require network supervision, thus allowing optional operation without central controllers.</a:t>
            </a:r>
          </a:p>
          <a:p>
            <a:pPr lvl="0"/>
            <a:r>
              <a:rPr lang="en-US" dirty="0"/>
              <a:t>There's no practical limit to the size of an Insteon network. Installations often have more than 400 devices - one installation has nearly 2,000 devices, all working flawlessly together with no delays of less than 0.05 seconds. </a:t>
            </a:r>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85</a:t>
            </a:fld>
            <a:endParaRPr lang="en-US"/>
          </a:p>
        </p:txBody>
      </p:sp>
    </p:spTree>
  </p:cSld>
  <p:clrMapOvr>
    <a:masterClrMapping/>
  </p:clrMapOvr>
  <p:transition>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F54815-2BA6-43CA-A6D6-893EB026DDB0}"/>
              </a:ext>
            </a:extLst>
          </p:cNvPr>
          <p:cNvSpPr>
            <a:spLocks noGrp="1"/>
          </p:cNvSpPr>
          <p:nvPr>
            <p:ph type="title"/>
          </p:nvPr>
        </p:nvSpPr>
        <p:spPr/>
        <p:txBody>
          <a:bodyPr/>
          <a:lstStyle/>
          <a:p>
            <a:pPr algn="ctr"/>
            <a:r>
              <a:rPr lang="en-US" b="1" dirty="0" err="1">
                <a:solidFill>
                  <a:srgbClr val="FF0000"/>
                </a:solidFill>
              </a:rPr>
              <a:t>Insteon</a:t>
            </a:r>
            <a:r>
              <a:rPr lang="en-US" b="1" dirty="0">
                <a:solidFill>
                  <a:srgbClr val="FF0000"/>
                </a:solidFill>
              </a:rPr>
              <a:t> Networking</a:t>
            </a:r>
          </a:p>
        </p:txBody>
      </p:sp>
      <p:sp>
        <p:nvSpPr>
          <p:cNvPr id="3" name="Content Placeholder 2">
            <a:extLst>
              <a:ext uri="{FF2B5EF4-FFF2-40B4-BE49-F238E27FC236}">
                <a16:creationId xmlns:a16="http://schemas.microsoft.com/office/drawing/2014/main" xmlns="" id="{D401749D-47A0-4903-9666-E49C743663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1AFC0CEB-AEF9-4BA2-8F41-30DC52B3B961}"/>
              </a:ext>
            </a:extLst>
          </p:cNvPr>
          <p:cNvPicPr>
            <a:picLocks noChangeAspect="1"/>
          </p:cNvPicPr>
          <p:nvPr/>
        </p:nvPicPr>
        <p:blipFill rotWithShape="1">
          <a:blip r:embed="rId2" cstate="print"/>
          <a:srcRect l="17717" t="24641" r="28478" b="7998"/>
          <a:stretch/>
        </p:blipFill>
        <p:spPr>
          <a:xfrm>
            <a:off x="689113" y="1690688"/>
            <a:ext cx="9541565" cy="4617348"/>
          </a:xfrm>
          <a:prstGeom prst="rect">
            <a:avLst/>
          </a:prstGeom>
        </p:spPr>
      </p:pic>
    </p:spTree>
    <p:extLst>
      <p:ext uri="{BB962C8B-B14F-4D97-AF65-F5344CB8AC3E}">
        <p14:creationId xmlns:p14="http://schemas.microsoft.com/office/powerpoint/2010/main" xmlns="" val="53743500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B3A233-6609-4E53-80DA-95A20E301363}"/>
              </a:ext>
            </a:extLst>
          </p:cNvPr>
          <p:cNvSpPr>
            <a:spLocks noGrp="1"/>
          </p:cNvSpPr>
          <p:nvPr>
            <p:ph type="title"/>
          </p:nvPr>
        </p:nvSpPr>
        <p:spPr/>
        <p:txBody>
          <a:bodyPr/>
          <a:lstStyle/>
          <a:p>
            <a:pPr algn="ctr"/>
            <a:r>
              <a:rPr lang="en-US" b="1" dirty="0">
                <a:solidFill>
                  <a:srgbClr val="FF0000"/>
                </a:solidFill>
              </a:rPr>
              <a:t>Features of INSTEON Networking</a:t>
            </a:r>
          </a:p>
        </p:txBody>
      </p:sp>
      <p:sp>
        <p:nvSpPr>
          <p:cNvPr id="3" name="Content Placeholder 2">
            <a:extLst>
              <a:ext uri="{FF2B5EF4-FFF2-40B4-BE49-F238E27FC236}">
                <a16:creationId xmlns:a16="http://schemas.microsoft.com/office/drawing/2014/main" xmlns="" id="{4A9AEADA-00F2-4C18-88F7-E770CA4DD8CD}"/>
              </a:ext>
            </a:extLst>
          </p:cNvPr>
          <p:cNvSpPr>
            <a:spLocks noGrp="1"/>
          </p:cNvSpPr>
          <p:nvPr>
            <p:ph idx="1"/>
          </p:nvPr>
        </p:nvSpPr>
        <p:spPr/>
        <p:txBody>
          <a:bodyPr>
            <a:normAutofit/>
          </a:bodyPr>
          <a:lstStyle/>
          <a:p>
            <a:pPr algn="l"/>
            <a:r>
              <a:rPr lang="en-US" sz="2400" b="0" i="0" u="none" strike="noStrike" baseline="0" dirty="0">
                <a:latin typeface="PxwhpkYjvmpsAdvTT5ada87cc"/>
              </a:rPr>
              <a:t>INSTEON devices are peers, which means that any of them can play the role of sender, receiver, or </a:t>
            </a:r>
            <a:r>
              <a:rPr lang="en-US" sz="2400" b="0" i="0" u="none" strike="noStrike" baseline="0" dirty="0" err="1">
                <a:latin typeface="PxwhpkYjvmpsAdvTT5ada87cc"/>
              </a:rPr>
              <a:t>relayer</a:t>
            </a:r>
            <a:r>
              <a:rPr lang="en-US" sz="2400" b="0" i="0" u="none" strike="noStrike" baseline="0" dirty="0">
                <a:latin typeface="PxwhpkYjvmpsAdvTT5ada87cc"/>
              </a:rPr>
              <a:t>.</a:t>
            </a:r>
          </a:p>
          <a:p>
            <a:pPr algn="l"/>
            <a:r>
              <a:rPr lang="en-US" sz="2400" b="0" i="0" u="none" strike="noStrike" baseline="0" dirty="0">
                <a:latin typeface="PxwhpkYjvmpsAdvTT5ada87cc"/>
              </a:rPr>
              <a:t>Communication between devices that are not within the same range is achieved by means of a multi-hop approach that differs in many aspects from traditional techniques. All devices retransmit the messages they receive, unless they are the destination of the messages. The maximum number of hops for each message is limited to four (as in Z-Wave). The multi-hop transmission is performed using a time slot synchronization scheme, by which transmissions are permitted in certain time slots, and devices within the same range do not transmit different messages at the same time. These time slots are de</a:t>
            </a:r>
            <a:r>
              <a:rPr lang="en-US" sz="2400" b="0" i="0" u="none" strike="noStrike" baseline="0" dirty="0">
                <a:latin typeface="MrgwysNqlnylAdvTT5ada87cc+fb"/>
              </a:rPr>
              <a:t>fi</a:t>
            </a:r>
            <a:r>
              <a:rPr lang="en-US" sz="2400" b="0" i="0" u="none" strike="noStrike" baseline="0" dirty="0">
                <a:latin typeface="PxwhpkYjvmpsAdvTT5ada87cc"/>
              </a:rPr>
              <a:t>ned by a number of power line zero crossings.</a:t>
            </a:r>
            <a:endParaRPr lang="en-US" sz="2400" dirty="0"/>
          </a:p>
        </p:txBody>
      </p:sp>
    </p:spTree>
    <p:extLst>
      <p:ext uri="{BB962C8B-B14F-4D97-AF65-F5344CB8AC3E}">
        <p14:creationId xmlns:p14="http://schemas.microsoft.com/office/powerpoint/2010/main" xmlns="" val="35796159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CF0EFF-83CC-4124-8C29-CEA02A4B25D2}"/>
              </a:ext>
            </a:extLst>
          </p:cNvPr>
          <p:cNvSpPr>
            <a:spLocks noGrp="1"/>
          </p:cNvSpPr>
          <p:nvPr>
            <p:ph type="title"/>
          </p:nvPr>
        </p:nvSpPr>
        <p:spPr/>
        <p:txBody>
          <a:bodyPr/>
          <a:lstStyle/>
          <a:p>
            <a:pPr algn="ctr"/>
            <a:r>
              <a:rPr lang="en-US" b="1" dirty="0">
                <a:solidFill>
                  <a:srgbClr val="FF0000"/>
                </a:solidFill>
              </a:rPr>
              <a:t>Features of INSTEON Networking</a:t>
            </a:r>
          </a:p>
        </p:txBody>
      </p:sp>
      <p:sp>
        <p:nvSpPr>
          <p:cNvPr id="3" name="Content Placeholder 2">
            <a:extLst>
              <a:ext uri="{FF2B5EF4-FFF2-40B4-BE49-F238E27FC236}">
                <a16:creationId xmlns:a16="http://schemas.microsoft.com/office/drawing/2014/main" xmlns="" id="{2FF79E0A-90C5-4CDB-886D-949DE8128544}"/>
              </a:ext>
            </a:extLst>
          </p:cNvPr>
          <p:cNvSpPr>
            <a:spLocks noGrp="1"/>
          </p:cNvSpPr>
          <p:nvPr>
            <p:ph idx="1"/>
          </p:nvPr>
        </p:nvSpPr>
        <p:spPr/>
        <p:txBody>
          <a:bodyPr/>
          <a:lstStyle/>
          <a:p>
            <a:pPr algn="l"/>
            <a:r>
              <a:rPr lang="en-US" sz="2400" b="0" i="0" u="none" strike="noStrike" baseline="0" dirty="0">
                <a:latin typeface="PxwhpkYjvmpsAdvTT5ada87cc"/>
              </a:rPr>
              <a:t>RF devices that are not attached to the power line can transmit asynchronously, but RF devices attached to the power line will retransmit the related messages synchronously.</a:t>
            </a:r>
          </a:p>
          <a:p>
            <a:pPr algn="l"/>
            <a:r>
              <a:rPr lang="en-US" sz="2400" b="0" i="0" u="none" strike="noStrike" baseline="0" dirty="0">
                <a:latin typeface="PxwhpkYjvmpsAdvTT5ada87cc"/>
              </a:rPr>
              <a:t>In contrast to classical collision avoidance mechanisms, devices within the same range are allowed to transmit the same message simultaneously. This </a:t>
            </a:r>
            <a:r>
              <a:rPr lang="en-US" sz="2400" b="0" i="0" u="none" strike="noStrike" baseline="0" dirty="0" err="1">
                <a:latin typeface="PxwhpkYjvmpsAdvTT5ada87cc"/>
              </a:rPr>
              <a:t>approach,which</a:t>
            </a:r>
            <a:r>
              <a:rPr lang="en-US" sz="2400" b="0" i="0" u="none" strike="noStrike" baseline="0" dirty="0">
                <a:latin typeface="PxwhpkYjvmpsAdvTT5ada87cc"/>
              </a:rPr>
              <a:t> is called </a:t>
            </a:r>
            <a:r>
              <a:rPr lang="en-US" sz="2400" b="0" i="0" u="none" strike="noStrike" baseline="0" dirty="0">
                <a:latin typeface="RmyxwtTpnnvfAdvTTf2e4df62.I"/>
              </a:rPr>
              <a:t>simulcast</a:t>
            </a:r>
            <a:r>
              <a:rPr lang="en-US" sz="2400" b="0" i="0" u="none" strike="noStrike" baseline="0" dirty="0">
                <a:latin typeface="PxwhpkYjvmpsAdvTT5ada87cc"/>
              </a:rPr>
              <a:t>, relies on the very low probability of multiple simultaneous signals being cancelled at the receiver</a:t>
            </a:r>
            <a:r>
              <a:rPr lang="en-US" sz="1800" b="0" i="0" u="none" strike="noStrike" baseline="0" dirty="0">
                <a:latin typeface="PxwhpkYjvmpsAdvTT5ada87cc"/>
              </a:rPr>
              <a:t>.</a:t>
            </a:r>
            <a:endParaRPr lang="en-US" dirty="0"/>
          </a:p>
        </p:txBody>
      </p:sp>
    </p:spTree>
    <p:extLst>
      <p:ext uri="{BB962C8B-B14F-4D97-AF65-F5344CB8AC3E}">
        <p14:creationId xmlns:p14="http://schemas.microsoft.com/office/powerpoint/2010/main" xmlns="" val="15636507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4D1678B-AA11-403C-A4D0-16B5ECEB3757}"/>
              </a:ext>
            </a:extLst>
          </p:cNvPr>
          <p:cNvSpPr>
            <a:spLocks noGrp="1"/>
          </p:cNvSpPr>
          <p:nvPr>
            <p:ph idx="1"/>
          </p:nvPr>
        </p:nvSpPr>
        <p:spPr/>
        <p:txBody>
          <a:bodyPr>
            <a:normAutofit lnSpcReduction="10000"/>
          </a:bodyPr>
          <a:lstStyle/>
          <a:p>
            <a:pPr algn="l"/>
            <a:r>
              <a:rPr lang="en-US" sz="2400" b="0" i="0" u="none" strike="noStrike" baseline="0" dirty="0">
                <a:solidFill>
                  <a:srgbClr val="000000"/>
                </a:solidFill>
                <a:latin typeface="PxwhpkYjvmpsAdvTT5ada87cc"/>
              </a:rPr>
              <a:t>ANT is a proprietary technology featuring a wireless communication protocol stack thought for ultra-low power networking applications (ANT </a:t>
            </a:r>
            <a:r>
              <a:rPr lang="en-US" sz="2400" b="0" i="0" u="none" strike="noStrike" baseline="0" dirty="0">
                <a:solidFill>
                  <a:srgbClr val="0000FF"/>
                </a:solidFill>
                <a:latin typeface="PxwhpkYjvmpsAdvTT5ada87cc"/>
              </a:rPr>
              <a:t>2013</a:t>
            </a:r>
            <a:r>
              <a:rPr lang="en-US" sz="2400" b="0" i="0" u="none" strike="noStrike" baseline="0" dirty="0">
                <a:solidFill>
                  <a:srgbClr val="000000"/>
                </a:solidFill>
                <a:latin typeface="PxwhpkYjvmpsAdvTT5ada87cc"/>
              </a:rPr>
              <a:t>). </a:t>
            </a:r>
          </a:p>
          <a:p>
            <a:pPr algn="l"/>
            <a:r>
              <a:rPr lang="en-US" sz="2400" b="0" i="0" u="none" strike="noStrike" baseline="0" dirty="0">
                <a:solidFill>
                  <a:srgbClr val="000000"/>
                </a:solidFill>
                <a:latin typeface="PxwhpkYjvmpsAdvTT5ada87cc"/>
              </a:rPr>
              <a:t>It is designed to run using low cost, low power micro-controllers and transceivers operating in the 2.4 GHz ISM band. </a:t>
            </a:r>
          </a:p>
          <a:p>
            <a:pPr algn="l"/>
            <a:r>
              <a:rPr lang="en-US" sz="2400" b="0" i="0" u="none" strike="noStrike" baseline="0" dirty="0">
                <a:solidFill>
                  <a:srgbClr val="000000"/>
                </a:solidFill>
                <a:latin typeface="PxwhpkYjvmpsAdvTT5ada87cc"/>
              </a:rPr>
              <a:t>The ANT WSN protocol has been engineered for simplicity and ef</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ciency, resulting in ultra low power consumption, maximized battery life, a minimal burden on system resources, simpler network designs and lower implementation costs.</a:t>
            </a:r>
          </a:p>
          <a:p>
            <a:pPr algn="l"/>
            <a:r>
              <a:rPr lang="en-US" sz="2400" b="0" i="0" u="none" strike="noStrike" baseline="0" dirty="0">
                <a:solidFill>
                  <a:srgbClr val="000000"/>
                </a:solidFill>
                <a:latin typeface="PxwhpkYjvmpsAdvTT5ada87cc"/>
              </a:rPr>
              <a:t> ANT also features low latency, ability to trade-off data rate against power consumption, support for broadcast, burst and acknowledged transactions up to a net data rate of 20 Kbps (ANT</a:t>
            </a:r>
            <a:r>
              <a:rPr lang="en-US" sz="2400" b="0" i="0" u="none" strike="noStrike" baseline="0" dirty="0">
                <a:solidFill>
                  <a:srgbClr val="000000"/>
                </a:solidFill>
                <a:latin typeface="JvxvfbHdxlynAdvTT3713a231+20"/>
              </a:rPr>
              <a:t>’</a:t>
            </a:r>
            <a:r>
              <a:rPr lang="en-US" sz="2400" b="0" i="0" u="none" strike="noStrike" baseline="0" dirty="0">
                <a:solidFill>
                  <a:srgbClr val="000000"/>
                </a:solidFill>
                <a:latin typeface="PxwhpkYjvmpsAdvTT5ada87cc"/>
              </a:rPr>
              <a:t>s over the air data rate is 1 Mbps). </a:t>
            </a:r>
            <a:endParaRPr lang="en-US" sz="2400" dirty="0"/>
          </a:p>
        </p:txBody>
      </p:sp>
      <p:sp>
        <p:nvSpPr>
          <p:cNvPr id="5" name="Rectangle 2"/>
          <p:cNvSpPr txBox="1">
            <a:spLocks noChangeArrowheads="1"/>
          </p:cNvSpPr>
          <p:nvPr/>
        </p:nvSpPr>
        <p:spPr>
          <a:xfrm>
            <a:off x="1902372" y="463824"/>
            <a:ext cx="82296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FF0000"/>
                </a:solidFill>
                <a:effectLst/>
                <a:uLnTx/>
                <a:uFillTx/>
                <a:latin typeface="+mj-lt"/>
                <a:ea typeface="+mj-ea"/>
                <a:cs typeface="+mj-cs"/>
              </a:rPr>
              <a:t>ANT (</a:t>
            </a:r>
            <a:r>
              <a:rPr kumimoji="0" lang="en-US" sz="3200" b="1" i="1" u="none" strike="noStrike" kern="1200" cap="none" spc="0" normalizeH="0" baseline="0" noProof="0" dirty="0" smtClean="0">
                <a:ln>
                  <a:noFill/>
                </a:ln>
                <a:solidFill>
                  <a:srgbClr val="FF0000"/>
                </a:solidFill>
                <a:effectLst/>
                <a:uLnTx/>
                <a:uFillTx/>
                <a:latin typeface="+mj-lt"/>
                <a:ea typeface="+mj-ea"/>
                <a:cs typeface="+mj-cs"/>
              </a:rPr>
              <a:t>Adaptive Network Topology</a:t>
            </a:r>
            <a:r>
              <a:rPr kumimoji="0" lang="en-US" sz="3200" b="1" i="0" u="none" strike="noStrike" kern="1200" cap="none" spc="0" normalizeH="0" baseline="0" noProof="0" dirty="0" smtClean="0">
                <a:ln>
                  <a:noFill/>
                </a:ln>
                <a:solidFill>
                  <a:srgbClr val="FF0000"/>
                </a:solidFill>
                <a:effectLst/>
                <a:uLnTx/>
                <a:uFillTx/>
                <a:latin typeface="+mj-lt"/>
                <a:ea typeface="+mj-ea"/>
                <a:cs typeface="+mj-cs"/>
              </a:rPr>
              <a:t>)</a:t>
            </a:r>
            <a:endParaRPr kumimoji="0" lang="en-US" sz="3200" b="1" i="0" u="none" strike="noStrike" kern="120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xmlns="" val="3665679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8382000" cy="1143000"/>
          </a:xfrm>
        </p:spPr>
        <p:txBody>
          <a:bodyPr>
            <a:normAutofit fontScale="90000"/>
          </a:bodyPr>
          <a:lstStyle/>
          <a:p>
            <a:r>
              <a:rPr lang="en-US" b="1" dirty="0">
                <a:solidFill>
                  <a:srgbClr val="FF0000"/>
                </a:solidFill>
              </a:rPr>
              <a:t>Wireless Sensor Network Protocol Stack</a:t>
            </a:r>
          </a:p>
        </p:txBody>
      </p:sp>
      <p:pic>
        <p:nvPicPr>
          <p:cNvPr id="7170" name="Picture 2"/>
          <p:cNvPicPr>
            <a:picLocks noGrp="1" noChangeAspect="1" noChangeArrowheads="1"/>
          </p:cNvPicPr>
          <p:nvPr>
            <p:ph idx="1"/>
          </p:nvPr>
        </p:nvPicPr>
        <p:blipFill>
          <a:blip r:embed="rId2" cstate="print"/>
          <a:srcRect/>
          <a:stretch>
            <a:fillRect/>
          </a:stretch>
        </p:blipFill>
        <p:spPr bwMode="auto">
          <a:xfrm>
            <a:off x="3887114" y="1600201"/>
            <a:ext cx="4417773" cy="4525963"/>
          </a:xfrm>
          <a:prstGeom prst="rect">
            <a:avLst/>
          </a:prstGeom>
          <a:noFill/>
          <a:ln w="9525">
            <a:noFill/>
            <a:miter lim="800000"/>
            <a:headEnd/>
            <a:tailEnd/>
          </a:ln>
          <a:effectLst/>
        </p:spPr>
      </p:pic>
    </p:spTree>
    <p:extLst>
      <p:ext uri="{BB962C8B-B14F-4D97-AF65-F5344CB8AC3E}">
        <p14:creationId xmlns:p14="http://schemas.microsoft.com/office/powerpoint/2010/main" xmlns="" val="90083579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rPr>
              <a:t>ANT (</a:t>
            </a:r>
            <a:r>
              <a:rPr lang="en-US" sz="3200" b="1" i="1" dirty="0">
                <a:solidFill>
                  <a:srgbClr val="FF0000"/>
                </a:solidFill>
              </a:rPr>
              <a:t>Adaptive Network Topology</a:t>
            </a:r>
            <a:r>
              <a:rPr lang="en-US" sz="3200" b="1" dirty="0">
                <a:solidFill>
                  <a:srgbClr val="FF0000"/>
                </a:solidFill>
              </a:rPr>
              <a:t>)</a:t>
            </a:r>
          </a:p>
        </p:txBody>
      </p:sp>
      <p:sp>
        <p:nvSpPr>
          <p:cNvPr id="184323" name="Rectangle 3"/>
          <p:cNvSpPr>
            <a:spLocks noGrp="1" noChangeArrowheads="1"/>
          </p:cNvSpPr>
          <p:nvPr>
            <p:ph type="body" idx="1"/>
          </p:nvPr>
        </p:nvSpPr>
        <p:spPr>
          <a:xfrm>
            <a:off x="1676400" y="1143000"/>
            <a:ext cx="8763000" cy="5486400"/>
          </a:xfrm>
        </p:spPr>
        <p:txBody>
          <a:bodyPr>
            <a:normAutofit/>
          </a:bodyPr>
          <a:lstStyle/>
          <a:p>
            <a:pPr algn="just"/>
            <a:r>
              <a:rPr lang="en-US" b="1" dirty="0"/>
              <a:t>ANT</a:t>
            </a:r>
            <a:r>
              <a:rPr lang="en-US" dirty="0"/>
              <a:t> (</a:t>
            </a:r>
            <a:r>
              <a:rPr lang="en-US" i="1" dirty="0"/>
              <a:t>Adaptive Network Topology</a:t>
            </a:r>
            <a:r>
              <a:rPr lang="en-US" dirty="0"/>
              <a:t>) is a proprietary , but open access multicast wireless sensor network technology primarily used for sports and fitness sensors.</a:t>
            </a:r>
          </a:p>
          <a:p>
            <a:pPr algn="just"/>
            <a:r>
              <a:rPr lang="en-US" dirty="0"/>
              <a:t>It is conceptually similar to Bluetooth low energy, but is oriented towards usage with sensors. </a:t>
            </a:r>
          </a:p>
          <a:p>
            <a:pPr algn="just"/>
            <a:r>
              <a:rPr lang="en-US" dirty="0"/>
              <a:t>ANT-powered nodes are capable of acting as slaves or masters within a wireless sensor network concurrently.</a:t>
            </a:r>
          </a:p>
          <a:p>
            <a:pPr algn="just"/>
            <a:r>
              <a:rPr lang="en-US" dirty="0"/>
              <a:t>In addition, every node is capable of determining when to transmit based on the activity of its neighbors.</a:t>
            </a:r>
          </a:p>
          <a:p>
            <a:pPr algn="just"/>
            <a:r>
              <a:rPr lang="en-US" dirty="0"/>
              <a:t>ANT accommodates three types of messaging: broadcast, acknowledged, and burst </a:t>
            </a:r>
            <a:r>
              <a:rPr lang="en-US" sz="1600" dirty="0"/>
              <a:t>(a multi-message transmission) </a:t>
            </a:r>
          </a:p>
          <a:p>
            <a:pPr algn="just"/>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90</a:t>
            </a:fld>
            <a:endParaRPr lang="en-US"/>
          </a:p>
        </p:txBody>
      </p:sp>
    </p:spTree>
    <p:extLst>
      <p:ext uri="{BB962C8B-B14F-4D97-AF65-F5344CB8AC3E}">
        <p14:creationId xmlns:p14="http://schemas.microsoft.com/office/powerpoint/2010/main" xmlns="" val="3353411076"/>
      </p:ext>
    </p:extLst>
  </p:cSld>
  <p:clrMapOvr>
    <a:masterClrMapping/>
  </p:clrMapOvr>
  <p:transition>
    <p:wipe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type="body" idx="1"/>
          </p:nvPr>
        </p:nvSpPr>
        <p:spPr>
          <a:xfrm>
            <a:off x="1502979" y="1550276"/>
            <a:ext cx="8763000" cy="3731172"/>
          </a:xfrm>
        </p:spPr>
        <p:txBody>
          <a:bodyPr>
            <a:normAutofit/>
          </a:bodyPr>
          <a:lstStyle/>
          <a:p>
            <a:r>
              <a:rPr lang="en-US" dirty="0"/>
              <a:t>ANT posses excellent interference immunity.</a:t>
            </a:r>
          </a:p>
          <a:p>
            <a:pPr algn="just"/>
            <a:r>
              <a:rPr lang="en-US" dirty="0"/>
              <a:t>With millions of deployed nodes, ANT is perfectly suited for any kind of low data rate sensor network topologies - from peer- to-peer or star, to practical mesh - in personal area networks (PAN) which are well suited for sports, fitness, wellness and home health applications.</a:t>
            </a:r>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91</a:t>
            </a:fld>
            <a:endParaRPr lang="en-US"/>
          </a:p>
        </p:txBody>
      </p:sp>
    </p:spTree>
    <p:extLst>
      <p:ext uri="{BB962C8B-B14F-4D97-AF65-F5344CB8AC3E}">
        <p14:creationId xmlns:p14="http://schemas.microsoft.com/office/powerpoint/2010/main" xmlns="" val="3749305116"/>
      </p:ext>
    </p:extLst>
  </p:cSld>
  <p:clrMapOvr>
    <a:masterClrMapping/>
  </p:clrMapOvr>
  <p:transition>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EE912C-3E79-4DCD-B015-20F9EAB46AC6}"/>
              </a:ext>
            </a:extLst>
          </p:cNvPr>
          <p:cNvSpPr>
            <a:spLocks noGrp="1"/>
          </p:cNvSpPr>
          <p:nvPr>
            <p:ph type="title"/>
          </p:nvPr>
        </p:nvSpPr>
        <p:spPr/>
        <p:txBody>
          <a:bodyPr/>
          <a:lstStyle/>
          <a:p>
            <a:pPr algn="ctr"/>
            <a:r>
              <a:rPr lang="en-US" b="1" dirty="0">
                <a:solidFill>
                  <a:srgbClr val="FF0000"/>
                </a:solidFill>
              </a:rPr>
              <a:t>ANT</a:t>
            </a:r>
          </a:p>
        </p:txBody>
      </p:sp>
      <p:sp>
        <p:nvSpPr>
          <p:cNvPr id="3" name="Content Placeholder 2">
            <a:extLst>
              <a:ext uri="{FF2B5EF4-FFF2-40B4-BE49-F238E27FC236}">
                <a16:creationId xmlns:a16="http://schemas.microsoft.com/office/drawing/2014/main" xmlns="" id="{5A74F478-4D1E-4BAC-A4D9-49AFC94D09D0}"/>
              </a:ext>
            </a:extLst>
          </p:cNvPr>
          <p:cNvSpPr>
            <a:spLocks noGrp="1"/>
          </p:cNvSpPr>
          <p:nvPr>
            <p:ph idx="1"/>
          </p:nvPr>
        </p:nvSpPr>
        <p:spPr/>
        <p:txBody>
          <a:bodyPr>
            <a:normAutofit fontScale="92500"/>
          </a:bodyPr>
          <a:lstStyle/>
          <a:p>
            <a:pPr algn="l"/>
            <a:r>
              <a:rPr lang="en-US" sz="2400" b="0" i="0" u="none" strike="noStrike" baseline="0" dirty="0">
                <a:latin typeface="PxwhpkYjvmpsAdvTT5ada87cc"/>
              </a:rPr>
              <a:t>Different topologies could be established, peer-to-peer, star, tree and other types of mesh network. </a:t>
            </a:r>
          </a:p>
          <a:p>
            <a:pPr algn="l"/>
            <a:r>
              <a:rPr lang="en-US" sz="2400" b="0" i="0" u="none" strike="noStrike" baseline="0" dirty="0">
                <a:latin typeface="PxwhpkYjvmpsAdvTT5ada87cc"/>
              </a:rPr>
              <a:t>ANT nodes are capable of acting as slaves or masters within a network and swapping roles at any time. This means that the nodes can act as transmitters, receivers or transceivers to route traf</a:t>
            </a:r>
            <a:r>
              <a:rPr lang="en-US" sz="2400" b="0" i="0" u="none" strike="noStrike" baseline="0" dirty="0">
                <a:latin typeface="MrgwysNqlnylAdvTT5ada87cc+fb"/>
              </a:rPr>
              <a:t>fi</a:t>
            </a:r>
            <a:r>
              <a:rPr lang="en-US" sz="2400" b="0" i="0" u="none" strike="noStrike" baseline="0" dirty="0">
                <a:latin typeface="PxwhpkYjvmpsAdvTT5ada87cc"/>
              </a:rPr>
              <a:t>c to other nodes. </a:t>
            </a:r>
          </a:p>
          <a:p>
            <a:pPr algn="l"/>
            <a:r>
              <a:rPr lang="en-US" sz="2400" b="0" i="0" u="none" strike="noStrike" baseline="0" dirty="0">
                <a:latin typeface="PxwhpkYjvmpsAdvTT5ada87cc"/>
              </a:rPr>
              <a:t>ANT is a good protocol for practical networks because of this inherent ability to support ad hoc interconnection of tens or hundreds of nodes. </a:t>
            </a:r>
          </a:p>
          <a:p>
            <a:pPr algn="l"/>
            <a:r>
              <a:rPr lang="en-US" sz="2400" b="0" i="0" u="none" strike="noStrike" baseline="0" dirty="0">
                <a:latin typeface="PxwhpkYjvmpsAdvTT5ada87cc"/>
              </a:rPr>
              <a:t>ANT allows a system to spend most of its time in an ultra low power sleep mode, wake up quickly, transmit for the shortest possible time and quickly return back to an ultra-low power sleep mode.</a:t>
            </a:r>
          </a:p>
          <a:p>
            <a:pPr algn="l"/>
            <a:r>
              <a:rPr lang="en-US" sz="2400" b="0" i="0" u="none" strike="noStrike" baseline="0" dirty="0">
                <a:latin typeface="PxwhpkYjvmpsAdvTT5ada87cc"/>
              </a:rPr>
              <a:t>This implies that ANT is one of the energy-ef</a:t>
            </a:r>
            <a:r>
              <a:rPr lang="en-US" sz="2400" b="0" i="0" u="none" strike="noStrike" baseline="0" dirty="0">
                <a:latin typeface="MrgwysNqlnylAdvTT5ada87cc+fb"/>
              </a:rPr>
              <a:t>fi</a:t>
            </a:r>
            <a:r>
              <a:rPr lang="en-US" sz="2400" b="0" i="0" u="none" strike="noStrike" baseline="0" dirty="0">
                <a:latin typeface="PxwhpkYjvmpsAdvTT5ada87cc"/>
              </a:rPr>
              <a:t>cient available technologies. </a:t>
            </a:r>
            <a:endParaRPr lang="en-US" sz="2400" dirty="0"/>
          </a:p>
        </p:txBody>
      </p:sp>
    </p:spTree>
    <p:extLst>
      <p:ext uri="{BB962C8B-B14F-4D97-AF65-F5344CB8AC3E}">
        <p14:creationId xmlns:p14="http://schemas.microsoft.com/office/powerpoint/2010/main" xmlns="" val="31233777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4515C8-9EE2-4295-9895-06CEF0267C0B}"/>
              </a:ext>
            </a:extLst>
          </p:cNvPr>
          <p:cNvSpPr>
            <a:spLocks noGrp="1"/>
          </p:cNvSpPr>
          <p:nvPr>
            <p:ph type="title"/>
          </p:nvPr>
        </p:nvSpPr>
        <p:spPr/>
        <p:txBody>
          <a:bodyPr/>
          <a:lstStyle/>
          <a:p>
            <a:pPr algn="ctr"/>
            <a:r>
              <a:rPr lang="en-US" b="1" dirty="0">
                <a:solidFill>
                  <a:srgbClr val="FF0000"/>
                </a:solidFill>
              </a:rPr>
              <a:t>ANT and BLE </a:t>
            </a:r>
            <a:r>
              <a:rPr lang="en-US" b="1" dirty="0" err="1">
                <a:solidFill>
                  <a:srgbClr val="FF0000"/>
                </a:solidFill>
              </a:rPr>
              <a:t>Comparision</a:t>
            </a:r>
            <a:endParaRPr lang="en-US" b="1" dirty="0">
              <a:solidFill>
                <a:srgbClr val="FF0000"/>
              </a:solidFill>
            </a:endParaRPr>
          </a:p>
        </p:txBody>
      </p:sp>
      <p:pic>
        <p:nvPicPr>
          <p:cNvPr id="5" name="Picture 4">
            <a:extLst>
              <a:ext uri="{FF2B5EF4-FFF2-40B4-BE49-F238E27FC236}">
                <a16:creationId xmlns:a16="http://schemas.microsoft.com/office/drawing/2014/main" xmlns="" id="{A58F1326-4F79-43DB-9DBF-AB0308159757}"/>
              </a:ext>
            </a:extLst>
          </p:cNvPr>
          <p:cNvPicPr>
            <a:picLocks noChangeAspect="1"/>
          </p:cNvPicPr>
          <p:nvPr/>
        </p:nvPicPr>
        <p:blipFill rotWithShape="1">
          <a:blip r:embed="rId2" cstate="print"/>
          <a:srcRect l="11653" t="41842" r="26385" b="15676"/>
          <a:stretch/>
        </p:blipFill>
        <p:spPr>
          <a:xfrm>
            <a:off x="1026942" y="1690689"/>
            <a:ext cx="10326858" cy="4091134"/>
          </a:xfrm>
          <a:prstGeom prst="rect">
            <a:avLst/>
          </a:prstGeom>
          <a:ln>
            <a:solidFill>
              <a:schemeClr val="tx1"/>
            </a:solidFill>
          </a:ln>
        </p:spPr>
      </p:pic>
    </p:spTree>
    <p:extLst>
      <p:ext uri="{BB962C8B-B14F-4D97-AF65-F5344CB8AC3E}">
        <p14:creationId xmlns:p14="http://schemas.microsoft.com/office/powerpoint/2010/main" xmlns="" val="16195448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73F704-94B0-4E56-AFDC-65B03A07435F}"/>
              </a:ext>
            </a:extLst>
          </p:cNvPr>
          <p:cNvSpPr>
            <a:spLocks noGrp="1"/>
          </p:cNvSpPr>
          <p:nvPr>
            <p:ph type="title"/>
          </p:nvPr>
        </p:nvSpPr>
        <p:spPr/>
        <p:txBody>
          <a:bodyPr/>
          <a:lstStyle/>
          <a:p>
            <a:pPr algn="ctr"/>
            <a:r>
              <a:rPr lang="en-US" b="1" dirty="0" err="1">
                <a:solidFill>
                  <a:srgbClr val="FF0000"/>
                </a:solidFill>
              </a:rPr>
              <a:t>Wavenis</a:t>
            </a:r>
            <a:endParaRPr lang="en-US" b="1" dirty="0">
              <a:solidFill>
                <a:srgbClr val="FF0000"/>
              </a:solidFill>
            </a:endParaRPr>
          </a:p>
        </p:txBody>
      </p:sp>
      <p:sp>
        <p:nvSpPr>
          <p:cNvPr id="3" name="Content Placeholder 2">
            <a:extLst>
              <a:ext uri="{FF2B5EF4-FFF2-40B4-BE49-F238E27FC236}">
                <a16:creationId xmlns:a16="http://schemas.microsoft.com/office/drawing/2014/main" xmlns="" id="{617F22D8-4017-404F-BCF3-A2ED8EC6D226}"/>
              </a:ext>
            </a:extLst>
          </p:cNvPr>
          <p:cNvSpPr>
            <a:spLocks noGrp="1"/>
          </p:cNvSpPr>
          <p:nvPr>
            <p:ph idx="1"/>
          </p:nvPr>
        </p:nvSpPr>
        <p:spPr/>
        <p:txBody>
          <a:bodyPr>
            <a:normAutofit/>
          </a:bodyPr>
          <a:lstStyle/>
          <a:p>
            <a:pPr algn="l"/>
            <a:r>
              <a:rPr lang="en-US" sz="2400" b="0" i="0" u="none" strike="noStrike" baseline="0" dirty="0" err="1">
                <a:solidFill>
                  <a:srgbClr val="000000"/>
                </a:solidFill>
                <a:latin typeface="PxwhpkYjvmpsAdvTT5ada87cc"/>
              </a:rPr>
              <a:t>Wavenis</a:t>
            </a:r>
            <a:r>
              <a:rPr lang="en-US" sz="2400" b="0" i="0" u="none" strike="noStrike" baseline="0" dirty="0">
                <a:solidFill>
                  <a:srgbClr val="000000"/>
                </a:solidFill>
                <a:latin typeface="PxwhpkYjvmpsAdvTT5ada87cc"/>
              </a:rPr>
              <a:t> is a wireless protocol stack developed by Coronis Systems for control and monitoring applications in several environments, including home and building automation (Gomez and </a:t>
            </a:r>
            <a:r>
              <a:rPr lang="en-US" sz="2400" b="0" i="0" u="none" strike="noStrike" baseline="0" dirty="0" err="1">
                <a:solidFill>
                  <a:srgbClr val="000000"/>
                </a:solidFill>
                <a:latin typeface="PxwhpkYjvmpsAdvTT5ada87cc"/>
              </a:rPr>
              <a:t>Paradells</a:t>
            </a:r>
            <a:r>
              <a:rPr lang="en-US" sz="2400" b="0" i="0" u="none" strike="noStrike" baseline="0" dirty="0">
                <a:solidFill>
                  <a:srgbClr val="000000"/>
                </a:solidFill>
                <a:latin typeface="PxwhpkYjvmpsAdvTT5ada87cc"/>
              </a:rPr>
              <a:t> </a:t>
            </a:r>
            <a:r>
              <a:rPr lang="en-US" sz="2400" b="0" i="0" u="none" strike="noStrike" baseline="0" dirty="0">
                <a:solidFill>
                  <a:srgbClr val="0000FF"/>
                </a:solidFill>
                <a:latin typeface="PxwhpkYjvmpsAdvTT5ada87cc"/>
              </a:rPr>
              <a:t>2010</a:t>
            </a:r>
            <a:r>
              <a:rPr lang="en-US" sz="2400" b="0" i="0" u="none" strike="noStrike" baseline="0" dirty="0">
                <a:solidFill>
                  <a:srgbClr val="000000"/>
                </a:solidFill>
                <a:latin typeface="PxwhpkYjvmpsAdvTT5ada87cc"/>
              </a:rPr>
              <a:t>). </a:t>
            </a:r>
          </a:p>
          <a:p>
            <a:pPr algn="l"/>
            <a:r>
              <a:rPr lang="en-US" sz="2400" b="0" i="0" u="none" strike="noStrike" baseline="0" dirty="0" err="1">
                <a:solidFill>
                  <a:srgbClr val="000000"/>
                </a:solidFill>
                <a:latin typeface="PxwhpkYjvmpsAdvTT5ada87cc"/>
              </a:rPr>
              <a:t>Wavenis</a:t>
            </a:r>
            <a:r>
              <a:rPr lang="en-US" sz="2400" b="0" i="0" u="none" strike="noStrike" baseline="0" dirty="0">
                <a:solidFill>
                  <a:srgbClr val="000000"/>
                </a:solidFill>
                <a:latin typeface="PxwhpkYjvmpsAdvTT5ada87cc"/>
              </a:rPr>
              <a:t> is currently being promoted and managed by the </a:t>
            </a:r>
            <a:r>
              <a:rPr lang="en-US" sz="2400" b="0" i="0" u="none" strike="noStrike" baseline="0" dirty="0" err="1">
                <a:solidFill>
                  <a:srgbClr val="000000"/>
                </a:solidFill>
                <a:latin typeface="PxwhpkYjvmpsAdvTT5ada87cc"/>
              </a:rPr>
              <a:t>Wavenis</a:t>
            </a:r>
            <a:r>
              <a:rPr lang="en-US" sz="2400" b="0" i="0" u="none" strike="noStrike" baseline="0" dirty="0">
                <a:solidFill>
                  <a:srgbClr val="000000"/>
                </a:solidFill>
                <a:latin typeface="PxwhpkYjvmpsAdvTT5ada87cc"/>
              </a:rPr>
              <a:t> Open Standard Alliance (</a:t>
            </a:r>
            <a:r>
              <a:rPr lang="en-US" sz="2400" b="0" i="0" u="none" strike="noStrike" baseline="0" dirty="0" err="1">
                <a:solidFill>
                  <a:srgbClr val="000000"/>
                </a:solidFill>
                <a:latin typeface="PxwhpkYjvmpsAdvTT5ada87cc"/>
              </a:rPr>
              <a:t>Wavenis</a:t>
            </a:r>
            <a:r>
              <a:rPr lang="en-US" sz="2400" b="0" i="0" u="none" strike="noStrike" baseline="0" dirty="0">
                <a:solidFill>
                  <a:srgbClr val="000000"/>
                </a:solidFill>
                <a:latin typeface="PxwhpkYjvmpsAdvTT5ada87cc"/>
              </a:rPr>
              <a:t>-OSA). It de</a:t>
            </a:r>
            <a:r>
              <a:rPr lang="en-US" sz="2400" b="0" i="0" u="none" strike="noStrike" baseline="0" dirty="0">
                <a:solidFill>
                  <a:srgbClr val="000000"/>
                </a:solidFill>
                <a:latin typeface="MrgwysNqlnylAdvTT5ada87cc+fb"/>
              </a:rPr>
              <a:t>fi</a:t>
            </a:r>
            <a:r>
              <a:rPr lang="en-US" sz="2400" b="0" i="0" u="none" strike="noStrike" baseline="0" dirty="0">
                <a:solidFill>
                  <a:srgbClr val="000000"/>
                </a:solidFill>
                <a:latin typeface="PxwhpkYjvmpsAdvTT5ada87cc"/>
              </a:rPr>
              <a:t>nes the functionality of physical, link, and network layers. </a:t>
            </a:r>
          </a:p>
          <a:p>
            <a:pPr algn="l"/>
            <a:r>
              <a:rPr lang="en-US" sz="2400" b="0" i="0" u="none" strike="noStrike" baseline="0" dirty="0" err="1">
                <a:solidFill>
                  <a:srgbClr val="000000"/>
                </a:solidFill>
                <a:latin typeface="PxwhpkYjvmpsAdvTT5ada87cc"/>
              </a:rPr>
              <a:t>Wavenis</a:t>
            </a:r>
            <a:r>
              <a:rPr lang="en-US" sz="2400" b="0" i="0" u="none" strike="noStrike" baseline="0" dirty="0">
                <a:solidFill>
                  <a:srgbClr val="000000"/>
                </a:solidFill>
                <a:latin typeface="PxwhpkYjvmpsAdvTT5ada87cc"/>
              </a:rPr>
              <a:t> services can be accessed from upper layers through an application programming interface (API).</a:t>
            </a:r>
            <a:endParaRPr lang="en-US" sz="2400" dirty="0"/>
          </a:p>
        </p:txBody>
      </p:sp>
    </p:spTree>
    <p:extLst>
      <p:ext uri="{BB962C8B-B14F-4D97-AF65-F5344CB8AC3E}">
        <p14:creationId xmlns:p14="http://schemas.microsoft.com/office/powerpoint/2010/main" xmlns="" val="404451898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1981200" y="274638"/>
            <a:ext cx="8229600" cy="715962"/>
          </a:xfrm>
        </p:spPr>
        <p:txBody>
          <a:bodyPr>
            <a:normAutofit/>
          </a:bodyPr>
          <a:lstStyle/>
          <a:p>
            <a:pPr algn="ctr"/>
            <a:r>
              <a:rPr lang="en-US" sz="3200" b="1" dirty="0">
                <a:solidFill>
                  <a:srgbClr val="FF0000"/>
                </a:solidFill>
                <a:latin typeface="Calibri" pitchFamily="34" charset="0"/>
              </a:rPr>
              <a:t>Wavenis</a:t>
            </a:r>
            <a:endParaRPr lang="en-US" sz="3200" b="1" dirty="0">
              <a:solidFill>
                <a:srgbClr val="FF0000"/>
              </a:solidFill>
            </a:endParaRPr>
          </a:p>
        </p:txBody>
      </p:sp>
      <p:sp>
        <p:nvSpPr>
          <p:cNvPr id="184323" name="Rectangle 3"/>
          <p:cNvSpPr>
            <a:spLocks noGrp="1" noChangeArrowheads="1"/>
          </p:cNvSpPr>
          <p:nvPr>
            <p:ph type="body" idx="1"/>
          </p:nvPr>
        </p:nvSpPr>
        <p:spPr>
          <a:xfrm>
            <a:off x="1676400" y="1143000"/>
            <a:ext cx="8763000" cy="5486400"/>
          </a:xfrm>
        </p:spPr>
        <p:txBody>
          <a:bodyPr>
            <a:normAutofit/>
          </a:bodyPr>
          <a:lstStyle/>
          <a:p>
            <a:pPr algn="just"/>
            <a:r>
              <a:rPr lang="en-US" dirty="0"/>
              <a:t>Wavenis is a wireless technology developed for ultra low power and long range Wireless Sensor Networks(WSNs).</a:t>
            </a:r>
          </a:p>
          <a:p>
            <a:pPr algn="just"/>
            <a:r>
              <a:rPr lang="en-US" dirty="0"/>
              <a:t>It has number of applications in smart grid sector such as telemetry, automatic metric reading, utility metering, long-range UHF RFID applications etc.</a:t>
            </a:r>
          </a:p>
          <a:p>
            <a:pPr algn="just"/>
            <a:r>
              <a:rPr lang="en-US" dirty="0"/>
              <a:t>Wavenis system is used in variety of mesh networks from simple point to point connections to advanced tree structure consisting of multiple repeaters.</a:t>
            </a:r>
          </a:p>
          <a:p>
            <a:pPr algn="just"/>
            <a:r>
              <a:rPr lang="en-US" dirty="0"/>
              <a:t>For example a simple lighting control system as well as point to point wireless remote reading system. The system consists of switches and lights in Point to Point or point to multipoint lighting system. </a:t>
            </a:r>
          </a:p>
          <a:p>
            <a:pPr algn="just"/>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95</a:t>
            </a:fld>
            <a:endParaRPr lang="en-US"/>
          </a:p>
        </p:txBody>
      </p:sp>
    </p:spTree>
    <p:extLst>
      <p:ext uri="{BB962C8B-B14F-4D97-AF65-F5344CB8AC3E}">
        <p14:creationId xmlns:p14="http://schemas.microsoft.com/office/powerpoint/2010/main" xmlns="" val="2149787148"/>
      </p:ext>
    </p:extLst>
  </p:cSld>
  <p:clrMapOvr>
    <a:masterClrMapping/>
  </p:clrMapOvr>
  <p:transition>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3"/>
          <p:cNvSpPr>
            <a:spLocks noGrp="1" noChangeArrowheads="1"/>
          </p:cNvSpPr>
          <p:nvPr>
            <p:ph type="body" idx="1"/>
          </p:nvPr>
        </p:nvSpPr>
        <p:spPr>
          <a:xfrm>
            <a:off x="1676400" y="304800"/>
            <a:ext cx="8763000" cy="6324600"/>
          </a:xfrm>
        </p:spPr>
        <p:txBody>
          <a:bodyPr>
            <a:normAutofit/>
          </a:bodyPr>
          <a:lstStyle/>
          <a:p>
            <a:pPr algn="just"/>
            <a:endParaRPr lang="en-US" dirty="0"/>
          </a:p>
          <a:p>
            <a:endParaRPr lang="en-US" dirty="0"/>
          </a:p>
        </p:txBody>
      </p:sp>
      <p:sp>
        <p:nvSpPr>
          <p:cNvPr id="4" name="Slide Number Placeholder 3"/>
          <p:cNvSpPr>
            <a:spLocks noGrp="1"/>
          </p:cNvSpPr>
          <p:nvPr>
            <p:ph type="sldNum" sz="quarter" idx="12"/>
          </p:nvPr>
        </p:nvSpPr>
        <p:spPr/>
        <p:txBody>
          <a:bodyPr/>
          <a:lstStyle/>
          <a:p>
            <a:pPr>
              <a:defRPr/>
            </a:pPr>
            <a:fld id="{F442767B-48A0-4E92-8BF9-825173DDF3CC}" type="slidenum">
              <a:rPr lang="en-US" smtClean="0"/>
              <a:pPr>
                <a:defRPr/>
              </a:pPr>
              <a:t>96</a:t>
            </a:fld>
            <a:endParaRPr lang="en-US"/>
          </a:p>
        </p:txBody>
      </p:sp>
      <p:sp>
        <p:nvSpPr>
          <p:cNvPr id="5" name="Rectangle 3"/>
          <p:cNvSpPr txBox="1">
            <a:spLocks noChangeArrowheads="1"/>
          </p:cNvSpPr>
          <p:nvPr/>
        </p:nvSpPr>
        <p:spPr>
          <a:xfrm>
            <a:off x="898634" y="1124608"/>
            <a:ext cx="10216055" cy="4582510"/>
          </a:xfrm>
          <a:prstGeom prst="rect">
            <a:avLst/>
          </a:prstGeom>
        </p:spPr>
        <p:txBody>
          <a:bodyPr vert="horz" lIns="91440" tIns="45720" rIns="91440" bIns="45720" rtlCol="0">
            <a:normAutofit/>
          </a:bodyPr>
          <a:lstStyle/>
          <a:p>
            <a:pPr marL="342900" indent="-342900" algn="just">
              <a:spcBef>
                <a:spcPct val="20000"/>
              </a:spcBef>
            </a:pPr>
            <a:r>
              <a:rPr lang="en-US" sz="2800" dirty="0"/>
              <a:t>    Wavenis wireless technology is the solution on the market to offer the optimal trade-off of the key features as</a:t>
            </a:r>
          </a:p>
          <a:p>
            <a:pPr marL="342900" indent="-342900" algn="just">
              <a:spcBef>
                <a:spcPct val="20000"/>
              </a:spcBef>
              <a:buFont typeface="Arial" pitchFamily="34" charset="0"/>
              <a:buChar char="•"/>
            </a:pPr>
            <a:r>
              <a:rPr lang="en-US" sz="2800" dirty="0"/>
              <a:t> Multiple years battery life (ultra-low power consumption)</a:t>
            </a:r>
          </a:p>
          <a:p>
            <a:pPr marL="342900" indent="-342900" algn="just">
              <a:spcBef>
                <a:spcPct val="20000"/>
              </a:spcBef>
              <a:buFont typeface="Arial" pitchFamily="34" charset="0"/>
              <a:buChar char="•"/>
            </a:pPr>
            <a:r>
              <a:rPr lang="en-US" sz="2800" dirty="0"/>
              <a:t> Connections up to hundreds of yards</a:t>
            </a:r>
          </a:p>
          <a:p>
            <a:pPr marL="342900" indent="-342900" algn="just">
              <a:spcBef>
                <a:spcPct val="20000"/>
              </a:spcBef>
              <a:buFont typeface="Arial" pitchFamily="34" charset="0"/>
              <a:buChar char="•"/>
            </a:pPr>
            <a:r>
              <a:rPr lang="en-US" sz="2800" dirty="0"/>
              <a:t> Deployment in hard-to-reach places</a:t>
            </a:r>
          </a:p>
          <a:p>
            <a:pPr marL="342900" indent="-342900" algn="just">
              <a:spcBef>
                <a:spcPct val="20000"/>
              </a:spcBef>
              <a:buFont typeface="Arial" pitchFamily="34" charset="0"/>
              <a:buChar char="•"/>
            </a:pPr>
            <a:r>
              <a:rPr lang="en-US" sz="2800" dirty="0"/>
              <a:t> Low traffic &amp; Small amounts of data transfer</a:t>
            </a:r>
          </a:p>
          <a:p>
            <a:pPr marL="342900" indent="-342900" algn="just">
              <a:spcBef>
                <a:spcPct val="20000"/>
              </a:spcBef>
              <a:buFont typeface="Arial" pitchFamily="34" charset="0"/>
              <a:buChar char="•"/>
            </a:pPr>
            <a:r>
              <a:rPr lang="en-US" sz="2800" dirty="0"/>
              <a:t> Robustness against physical and electrical interference</a:t>
            </a:r>
          </a:p>
          <a:p>
            <a:pPr marL="342900" indent="-342900" algn="just">
              <a:spcBef>
                <a:spcPct val="20000"/>
              </a:spcBef>
              <a:buFont typeface="Arial" pitchFamily="34" charset="0"/>
              <a:buChar char="•"/>
            </a:pPr>
            <a:r>
              <a:rPr lang="en-US" sz="2800" dirty="0"/>
              <a:t> Openness to WAN and complementary wireless   technologies</a:t>
            </a:r>
          </a:p>
          <a:p>
            <a:pPr marL="342900" indent="-342900">
              <a:spcBef>
                <a:spcPct val="20000"/>
              </a:spcBef>
              <a:buFont typeface="Arial" pitchFamily="34" charset="0"/>
              <a:buChar char="•"/>
              <a:defRPr/>
            </a:pPr>
            <a:endParaRPr lang="en-US" sz="2800" dirty="0"/>
          </a:p>
        </p:txBody>
      </p:sp>
    </p:spTree>
    <p:extLst>
      <p:ext uri="{BB962C8B-B14F-4D97-AF65-F5344CB8AC3E}">
        <p14:creationId xmlns:p14="http://schemas.microsoft.com/office/powerpoint/2010/main" xmlns="" val="466147148"/>
      </p:ext>
    </p:extLst>
  </p:cSld>
  <p:clrMapOvr>
    <a:masterClrMapping/>
  </p:clrMapOvr>
  <p:transition>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92EE4-04CE-4383-9256-B946A9F125BB}"/>
              </a:ext>
            </a:extLst>
          </p:cNvPr>
          <p:cNvSpPr>
            <a:spLocks noGrp="1"/>
          </p:cNvSpPr>
          <p:nvPr>
            <p:ph type="title"/>
          </p:nvPr>
        </p:nvSpPr>
        <p:spPr/>
        <p:txBody>
          <a:bodyPr/>
          <a:lstStyle/>
          <a:p>
            <a:pPr algn="ctr"/>
            <a:r>
              <a:rPr lang="en-US" b="1" dirty="0">
                <a:solidFill>
                  <a:srgbClr val="FF0000"/>
                </a:solidFill>
              </a:rPr>
              <a:t>Technical Specifications</a:t>
            </a:r>
          </a:p>
        </p:txBody>
      </p:sp>
      <p:sp>
        <p:nvSpPr>
          <p:cNvPr id="3" name="Content Placeholder 2">
            <a:extLst>
              <a:ext uri="{FF2B5EF4-FFF2-40B4-BE49-F238E27FC236}">
                <a16:creationId xmlns:a16="http://schemas.microsoft.com/office/drawing/2014/main" xmlns="" id="{5B0A9DDF-92CA-4F6D-985D-B068EBBB0EF5}"/>
              </a:ext>
            </a:extLst>
          </p:cNvPr>
          <p:cNvSpPr>
            <a:spLocks noGrp="1"/>
          </p:cNvSpPr>
          <p:nvPr>
            <p:ph idx="1"/>
          </p:nvPr>
        </p:nvSpPr>
        <p:spPr/>
        <p:txBody>
          <a:bodyPr>
            <a:normAutofit/>
          </a:bodyPr>
          <a:lstStyle/>
          <a:p>
            <a:pPr algn="l"/>
            <a:r>
              <a:rPr lang="en-US" sz="2400" b="0" i="0" u="none" strike="noStrike" baseline="0" dirty="0" err="1">
                <a:latin typeface="PxwhpkYjvmpsAdvTT5ada87cc"/>
              </a:rPr>
              <a:t>Wavenis</a:t>
            </a:r>
            <a:r>
              <a:rPr lang="en-US" sz="2400" b="0" i="0" u="none" strike="noStrike" baseline="0" dirty="0">
                <a:latin typeface="PxwhpkYjvmpsAdvTT5ada87cc"/>
              </a:rPr>
              <a:t> operates mainly in the 433 MHz, 868 MHz, and 915 MHz bands, which are ISM bands in Asia, Europe, and the United States. Some products also operate in the 2.4 GHz band. </a:t>
            </a:r>
          </a:p>
          <a:p>
            <a:pPr algn="l"/>
            <a:r>
              <a:rPr lang="en-US" sz="2400" b="0" i="0" u="none" strike="noStrike" baseline="0" dirty="0">
                <a:latin typeface="PxwhpkYjvmpsAdvTT5ada87cc"/>
              </a:rPr>
              <a:t>The minimum and maximum data rates offered by </a:t>
            </a:r>
            <a:r>
              <a:rPr lang="en-US" sz="2400" b="0" i="0" u="none" strike="noStrike" baseline="0" dirty="0" err="1">
                <a:latin typeface="PxwhpkYjvmpsAdvTT5ada87cc"/>
              </a:rPr>
              <a:t>Wavenis</a:t>
            </a:r>
            <a:r>
              <a:rPr lang="en-US" sz="2400" b="0" i="0" u="none" strike="noStrike" baseline="0" dirty="0">
                <a:latin typeface="PxwhpkYjvmpsAdvTT5ada87cc"/>
              </a:rPr>
              <a:t> are 4.8 Kbps and 100 Kbps, respectively, with 19.2 Kbps being the typical value. </a:t>
            </a:r>
          </a:p>
          <a:p>
            <a:pPr algn="l"/>
            <a:r>
              <a:rPr lang="en-US" sz="2400" b="0" i="0" u="none" strike="noStrike" baseline="0" dirty="0">
                <a:latin typeface="PxwhpkYjvmpsAdvTT5ada87cc"/>
              </a:rPr>
              <a:t>Data are modulated using Gaussian FSK (GFSK). Fast frequency-hopping spread spectrum (FHSS) is used over 50 kHz bandwidth channels. </a:t>
            </a:r>
          </a:p>
          <a:p>
            <a:pPr algn="l"/>
            <a:r>
              <a:rPr lang="en-US" sz="2400" b="0" i="0" u="none" strike="noStrike" baseline="0" dirty="0">
                <a:latin typeface="PxwhpkYjvmpsAdvTT5ada87cc"/>
              </a:rPr>
              <a:t>The </a:t>
            </a:r>
            <a:r>
              <a:rPr lang="en-US" sz="2400" b="0" i="0" u="none" strike="noStrike" baseline="0" dirty="0" err="1">
                <a:latin typeface="PxwhpkYjvmpsAdvTT5ada87cc"/>
              </a:rPr>
              <a:t>Wavenis</a:t>
            </a:r>
            <a:r>
              <a:rPr lang="en-US" sz="2400" b="0" i="0" u="none" strike="noStrike" baseline="0" dirty="0">
                <a:latin typeface="PxwhpkYjvmpsAdvTT5ada87cc"/>
              </a:rPr>
              <a:t> MAC sublayer offers synchronized and non-synchronized schemes:</a:t>
            </a:r>
            <a:endParaRPr lang="en-US" sz="2400" dirty="0"/>
          </a:p>
        </p:txBody>
      </p:sp>
    </p:spTree>
    <p:extLst>
      <p:ext uri="{BB962C8B-B14F-4D97-AF65-F5344CB8AC3E}">
        <p14:creationId xmlns:p14="http://schemas.microsoft.com/office/powerpoint/2010/main" xmlns="" val="23564760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69B6539-DC44-4F0E-9BA0-6B6433796152}"/>
              </a:ext>
            </a:extLst>
          </p:cNvPr>
          <p:cNvSpPr>
            <a:spLocks noGrp="1"/>
          </p:cNvSpPr>
          <p:nvPr>
            <p:ph idx="1"/>
          </p:nvPr>
        </p:nvSpPr>
        <p:spPr>
          <a:xfrm>
            <a:off x="838200" y="1073426"/>
            <a:ext cx="10515600" cy="5103537"/>
          </a:xfrm>
        </p:spPr>
        <p:txBody>
          <a:bodyPr>
            <a:normAutofit/>
          </a:bodyPr>
          <a:lstStyle/>
          <a:p>
            <a:pPr algn="l"/>
            <a:r>
              <a:rPr lang="en-US" sz="2400" b="0" i="0" u="none" strike="noStrike" baseline="0" dirty="0">
                <a:latin typeface="PxwhpkYjvmpsAdvTT5ada87cc"/>
              </a:rPr>
              <a:t>In a synchronized network, nodes are provided with a mixed CSMA/TDMA mechanism for transmitting in response to a broadcast or multicast message. In such a case, a node allocates a time slot that is pseudo-randomly calculated, based on its address. Before transmission in that slot, the node performs carrier sense (CS). If the channel is busy, the node computes a new time slot for the transmission.</a:t>
            </a:r>
          </a:p>
          <a:p>
            <a:pPr algn="l"/>
            <a:r>
              <a:rPr lang="en-US" sz="2400" b="0" i="0" u="none" strike="noStrike" baseline="0" dirty="0">
                <a:latin typeface="PxwhpkYjvmpsAdvTT5ada87cc"/>
              </a:rPr>
              <a:t>For non-synchronized networks, in applications where reliability is a critical requirement (alarms, security, etc.), CSMA/CA is used. The </a:t>
            </a:r>
            <a:r>
              <a:rPr lang="en-US" sz="2400" b="0" i="0" u="none" strike="noStrike" baseline="0" dirty="0" err="1">
                <a:latin typeface="PxwhpkYjvmpsAdvTT5ada87cc"/>
              </a:rPr>
              <a:t>Wavenis</a:t>
            </a:r>
            <a:r>
              <a:rPr lang="en-US" sz="2400" b="0" i="0" u="none" strike="noStrike" baseline="0" dirty="0">
                <a:latin typeface="PxwhpkYjvmpsAdvTT5ada87cc"/>
              </a:rPr>
              <a:t> logical link control (LLC) sublayer manages </a:t>
            </a:r>
            <a:r>
              <a:rPr lang="en-US" sz="2400" b="0" i="0" u="none" strike="noStrike" baseline="0" dirty="0">
                <a:latin typeface="YvvhffJtlncwAdvGTIMES-R"/>
              </a:rPr>
              <a:t>fl</a:t>
            </a:r>
            <a:r>
              <a:rPr lang="en-US" sz="2400" b="0" i="0" u="none" strike="noStrike" baseline="0" dirty="0">
                <a:latin typeface="PxwhpkYjvmpsAdvTT5ada87cc"/>
              </a:rPr>
              <a:t>ow and error control by offering per-frame or per-window ACKs.</a:t>
            </a:r>
            <a:endParaRPr lang="en-US" sz="2400" dirty="0"/>
          </a:p>
        </p:txBody>
      </p:sp>
    </p:spTree>
    <p:extLst>
      <p:ext uri="{BB962C8B-B14F-4D97-AF65-F5344CB8AC3E}">
        <p14:creationId xmlns:p14="http://schemas.microsoft.com/office/powerpoint/2010/main" xmlns="" val="10729267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5802EAD-84B8-4DF2-9E2C-C6EC2BF1D2A5}"/>
              </a:ext>
            </a:extLst>
          </p:cNvPr>
          <p:cNvSpPr>
            <a:spLocks noGrp="1"/>
          </p:cNvSpPr>
          <p:nvPr>
            <p:ph idx="1"/>
          </p:nvPr>
        </p:nvSpPr>
        <p:spPr>
          <a:xfrm>
            <a:off x="838200" y="901148"/>
            <a:ext cx="10515600" cy="5275815"/>
          </a:xfrm>
        </p:spPr>
        <p:txBody>
          <a:bodyPr>
            <a:normAutofit/>
          </a:bodyPr>
          <a:lstStyle/>
          <a:p>
            <a:pPr algn="l"/>
            <a:r>
              <a:rPr lang="en-US" sz="2400" b="0" i="0" u="none" strike="noStrike" baseline="0" dirty="0" err="1">
                <a:latin typeface="PxwhpkYjvmpsAdvTT5ada87cc"/>
              </a:rPr>
              <a:t>Wavenis</a:t>
            </a:r>
            <a:r>
              <a:rPr lang="en-US" sz="2400" b="0" i="0" u="none" strike="noStrike" baseline="0" dirty="0">
                <a:latin typeface="PxwhpkYjvmpsAdvTT5ada87cc"/>
              </a:rPr>
              <a:t> de</a:t>
            </a:r>
            <a:r>
              <a:rPr lang="en-US" sz="2400" b="0" i="0" u="none" strike="noStrike" baseline="0" dirty="0">
                <a:latin typeface="MrgwysNqlnylAdvTT5ada87cc+fb"/>
              </a:rPr>
              <a:t>fi</a:t>
            </a:r>
            <a:r>
              <a:rPr lang="en-US" sz="2400" b="0" i="0" u="none" strike="noStrike" baseline="0" dirty="0">
                <a:latin typeface="PxwhpkYjvmpsAdvTT5ada87cc"/>
              </a:rPr>
              <a:t>nes only one type of device. </a:t>
            </a:r>
          </a:p>
          <a:p>
            <a:pPr algn="l"/>
            <a:r>
              <a:rPr lang="en-US" sz="2400" b="0" i="0" u="none" strike="noStrike" baseline="0" dirty="0">
                <a:latin typeface="PxwhpkYjvmpsAdvTT5ada87cc"/>
              </a:rPr>
              <a:t>The </a:t>
            </a:r>
            <a:r>
              <a:rPr lang="en-US" sz="2400" b="0" i="0" u="none" strike="noStrike" baseline="0" dirty="0" err="1">
                <a:latin typeface="PxwhpkYjvmpsAdvTT5ada87cc"/>
              </a:rPr>
              <a:t>Wavenis</a:t>
            </a:r>
            <a:r>
              <a:rPr lang="en-US" sz="2400" b="0" i="0" u="none" strike="noStrike" baseline="0" dirty="0">
                <a:latin typeface="PxwhpkYjvmpsAdvTT5ada87cc"/>
              </a:rPr>
              <a:t> network layer speci</a:t>
            </a:r>
            <a:r>
              <a:rPr lang="en-US" sz="2400" b="0" i="0" u="none" strike="noStrike" baseline="0" dirty="0">
                <a:latin typeface="MrgwysNqlnylAdvTT5ada87cc+fb"/>
              </a:rPr>
              <a:t>fi</a:t>
            </a:r>
            <a:r>
              <a:rPr lang="en-US" sz="2400" b="0" i="0" u="none" strike="noStrike" baseline="0" dirty="0">
                <a:latin typeface="PxwhpkYjvmpsAdvTT5ada87cc"/>
              </a:rPr>
              <a:t>es a four-level virtual hierarchical tree. </a:t>
            </a:r>
          </a:p>
          <a:p>
            <a:pPr algn="l"/>
            <a:r>
              <a:rPr lang="en-US" sz="2400" b="0" i="0" u="none" strike="noStrike" baseline="0" dirty="0">
                <a:latin typeface="PxwhpkYjvmpsAdvTT5ada87cc"/>
              </a:rPr>
              <a:t>The root of the tree may play the role of a data collection sink or a gateway. A device that joins a </a:t>
            </a:r>
            <a:r>
              <a:rPr lang="en-US" sz="2400" b="0" i="0" u="none" strike="noStrike" baseline="0" dirty="0" err="1">
                <a:latin typeface="PxwhpkYjvmpsAdvTT5ada87cc"/>
              </a:rPr>
              <a:t>Wavenis</a:t>
            </a:r>
            <a:r>
              <a:rPr lang="en-US" sz="2400" b="0" i="0" u="none" strike="noStrike" baseline="0" dirty="0">
                <a:latin typeface="PxwhpkYjvmpsAdvTT5ada87cc"/>
              </a:rPr>
              <a:t> network intends to </a:t>
            </a:r>
            <a:r>
              <a:rPr lang="en-US" sz="2400" b="0" i="0" u="none" strike="noStrike" baseline="0" dirty="0">
                <a:latin typeface="MrgwysNqlnylAdvTT5ada87cc+fb"/>
              </a:rPr>
              <a:t>fi</a:t>
            </a:r>
            <a:r>
              <a:rPr lang="en-US" sz="2400" b="0" i="0" u="none" strike="noStrike" baseline="0" dirty="0">
                <a:latin typeface="PxwhpkYjvmpsAdvTT5ada87cc"/>
              </a:rPr>
              <a:t>nd an adequate parent, for this purpose, the new device broadcasts a request for a device of a certain level and a suf</a:t>
            </a:r>
            <a:r>
              <a:rPr lang="en-US" sz="2400" b="0" i="0" u="none" strike="noStrike" baseline="0" dirty="0">
                <a:latin typeface="MrgwysNqlnylAdvTT5ada87cc+fb"/>
              </a:rPr>
              <a:t>fi</a:t>
            </a:r>
            <a:r>
              <a:rPr lang="en-US" sz="2400" b="0" i="0" u="none" strike="noStrike" baseline="0" dirty="0">
                <a:latin typeface="PxwhpkYjvmpsAdvTT5ada87cc"/>
              </a:rPr>
              <a:t>cient quality of service (QoS) value. </a:t>
            </a:r>
          </a:p>
          <a:p>
            <a:pPr algn="l"/>
            <a:r>
              <a:rPr lang="en-US" sz="2400" b="0" i="0" u="none" strike="noStrike" baseline="0" dirty="0">
                <a:latin typeface="PxwhpkYjvmpsAdvTT5ada87cc"/>
              </a:rPr>
              <a:t>The QoS value is obtained by taking into consideration parameters such as received signal strength indicator (RSSI) measurements, battery energy, and the number of devices that are already attached to this device.</a:t>
            </a:r>
            <a:endParaRPr lang="en-US" sz="2400" dirty="0"/>
          </a:p>
        </p:txBody>
      </p:sp>
    </p:spTree>
    <p:extLst>
      <p:ext uri="{BB962C8B-B14F-4D97-AF65-F5344CB8AC3E}">
        <p14:creationId xmlns:p14="http://schemas.microsoft.com/office/powerpoint/2010/main" xmlns="" val="2789264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TotalTime>
  <Words>7616</Words>
  <Application>Microsoft Office PowerPoint</Application>
  <PresentationFormat>Custom</PresentationFormat>
  <Paragraphs>394</Paragraphs>
  <Slides>99</Slides>
  <Notes>26</Notes>
  <HiddenSlides>8</HiddenSlides>
  <MMClips>0</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Office Theme</vt:lpstr>
      <vt:lpstr>UNIT-III  WIRELESS  STANDARDS AND PROTOCOL STACK</vt:lpstr>
      <vt:lpstr>WSNs Standards</vt:lpstr>
      <vt:lpstr>WSNs Standards</vt:lpstr>
      <vt:lpstr>Slide 4</vt:lpstr>
      <vt:lpstr>Slide 5</vt:lpstr>
      <vt:lpstr>Slide 6</vt:lpstr>
      <vt:lpstr>Slide 7</vt:lpstr>
      <vt:lpstr>Wireless Sensor Network Protocol Stack</vt:lpstr>
      <vt:lpstr>Wireless Sensor Network Protocol Stack</vt:lpstr>
      <vt:lpstr>Sensor Network Communication Stack</vt:lpstr>
      <vt:lpstr>Physical Layer</vt:lpstr>
      <vt:lpstr>Data Link Layer</vt:lpstr>
      <vt:lpstr>The Network Layer</vt:lpstr>
      <vt:lpstr>Transport Layer</vt:lpstr>
      <vt:lpstr>Application Layer</vt:lpstr>
      <vt:lpstr> Power, Mobility and Task Management Planes</vt:lpstr>
      <vt:lpstr>Cross Layer Protocol for WSN</vt:lpstr>
      <vt:lpstr>Cross Layer Protocol for WSN</vt:lpstr>
      <vt:lpstr>Cross Layer Protocol for WSN</vt:lpstr>
      <vt:lpstr>IEEE 802.15.4 low rate WPANs</vt:lpstr>
      <vt:lpstr>IEEE 802.15.4 low rate WPANs</vt:lpstr>
      <vt:lpstr>IEEE 802.15.4 low rate WPANs</vt:lpstr>
      <vt:lpstr>IEEE 802.15.4 low rate WPANs</vt:lpstr>
      <vt:lpstr>Slide 24</vt:lpstr>
      <vt:lpstr>Slide 25</vt:lpstr>
      <vt:lpstr>Protocol Stake of IEEE 802.15.4</vt:lpstr>
      <vt:lpstr>Protocol Stake of IEEE 802.15.4</vt:lpstr>
      <vt:lpstr>Topology </vt:lpstr>
      <vt:lpstr>Topology </vt:lpstr>
      <vt:lpstr>ZigBee</vt:lpstr>
      <vt:lpstr>ZigBee</vt:lpstr>
      <vt:lpstr>ZigBee</vt:lpstr>
      <vt:lpstr>ZigBee Network Model</vt:lpstr>
      <vt:lpstr>ZigBee Network</vt:lpstr>
      <vt:lpstr>ZigBee Network Model</vt:lpstr>
      <vt:lpstr>ZigBee</vt:lpstr>
      <vt:lpstr>Slide 37</vt:lpstr>
      <vt:lpstr>ZigBee Coordinator</vt:lpstr>
      <vt:lpstr>ZigBee Router</vt:lpstr>
      <vt:lpstr>ZigBee End Device</vt:lpstr>
      <vt:lpstr>Operating Techniques of ZigBee</vt:lpstr>
      <vt:lpstr>Wireless Sensor Network Protocol Stack</vt:lpstr>
      <vt:lpstr>Slide 43</vt:lpstr>
      <vt:lpstr>Slide 44</vt:lpstr>
      <vt:lpstr>Slide 45</vt:lpstr>
      <vt:lpstr>Slide 46</vt:lpstr>
      <vt:lpstr>WirelessHART</vt:lpstr>
      <vt:lpstr>WirelessHART Mesh Networking</vt:lpstr>
      <vt:lpstr>Slide 49</vt:lpstr>
      <vt:lpstr>WirelessHART Protocol Stack</vt:lpstr>
      <vt:lpstr>ISA 100.11a</vt:lpstr>
      <vt:lpstr>ISA 100.11a Mesh Networking</vt:lpstr>
      <vt:lpstr>Slide 53</vt:lpstr>
      <vt:lpstr>Slide 54</vt:lpstr>
      <vt:lpstr>WirelessHART and ISA 100.11a Protocol Stack</vt:lpstr>
      <vt:lpstr>Slide 56</vt:lpstr>
      <vt:lpstr>6LoWPAN</vt:lpstr>
      <vt:lpstr>IP and 6LoWPAN Protocol Stack</vt:lpstr>
      <vt:lpstr>6LoWPAN Architecture </vt:lpstr>
      <vt:lpstr>6LoWPAN Architecture </vt:lpstr>
      <vt:lpstr>6LoWPAN Architecture </vt:lpstr>
      <vt:lpstr>Slide 62</vt:lpstr>
      <vt:lpstr>Slide 63</vt:lpstr>
      <vt:lpstr>IEEE 802.15.3</vt:lpstr>
      <vt:lpstr>IEEE 802.15.3</vt:lpstr>
      <vt:lpstr>IEEE 802.15.3 MAC network structure</vt:lpstr>
      <vt:lpstr>IEEE 802.15.3 MAC network structure</vt:lpstr>
      <vt:lpstr>Wibree</vt:lpstr>
      <vt:lpstr>Wibree</vt:lpstr>
      <vt:lpstr>Wibree</vt:lpstr>
      <vt:lpstr>Slide 71</vt:lpstr>
      <vt:lpstr>Slide 72</vt:lpstr>
      <vt:lpstr>BLE (Bluetooth Low Energy )</vt:lpstr>
      <vt:lpstr>Slide 74</vt:lpstr>
      <vt:lpstr>How is BLE technology used with beacons? </vt:lpstr>
      <vt:lpstr>Slide 76</vt:lpstr>
      <vt:lpstr>Z-Wave</vt:lpstr>
      <vt:lpstr>Interoperability of Z-wave</vt:lpstr>
      <vt:lpstr>Z Wave for Home Control</vt:lpstr>
      <vt:lpstr>Technical Features of Z-Wave</vt:lpstr>
      <vt:lpstr>Slide 81</vt:lpstr>
      <vt:lpstr>Slide 82</vt:lpstr>
      <vt:lpstr>Insteon</vt:lpstr>
      <vt:lpstr>Slide 84</vt:lpstr>
      <vt:lpstr>Network Topology for Insteon</vt:lpstr>
      <vt:lpstr>Insteon Networking</vt:lpstr>
      <vt:lpstr>Features of INSTEON Networking</vt:lpstr>
      <vt:lpstr>Features of INSTEON Networking</vt:lpstr>
      <vt:lpstr>Slide 89</vt:lpstr>
      <vt:lpstr>ANT (Adaptive Network Topology)</vt:lpstr>
      <vt:lpstr>Slide 91</vt:lpstr>
      <vt:lpstr>ANT</vt:lpstr>
      <vt:lpstr>ANT and BLE Comparision</vt:lpstr>
      <vt:lpstr>Wavenis</vt:lpstr>
      <vt:lpstr>Wavenis</vt:lpstr>
      <vt:lpstr>Slide 96</vt:lpstr>
      <vt:lpstr>Technical Specifications</vt:lpstr>
      <vt:lpstr>Slide 98</vt:lpstr>
      <vt:lpstr>Slide 99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UNIT-III WIRELESS STANDARDS AND PROTOCOL STACK</dc:title>
  <dc:creator>Ankita Patel</dc:creator>
  <cp:lastModifiedBy>hp-pc</cp:lastModifiedBy>
  <cp:revision>57</cp:revision>
  <dcterms:created xsi:type="dcterms:W3CDTF">2021-03-13T04:02:03Z</dcterms:created>
  <dcterms:modified xsi:type="dcterms:W3CDTF">2022-03-19T06:43:08Z</dcterms:modified>
</cp:coreProperties>
</file>